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3" r:id="rId5"/>
    <p:sldId id="264" r:id="rId6"/>
    <p:sldId id="266" r:id="rId7"/>
    <p:sldId id="267" r:id="rId8"/>
    <p:sldId id="268" r:id="rId9"/>
    <p:sldId id="258"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00" autoAdjust="0"/>
    <p:restoredTop sz="94660"/>
  </p:normalViewPr>
  <p:slideViewPr>
    <p:cSldViewPr snapToGrid="0">
      <p:cViewPr varScale="1">
        <p:scale>
          <a:sx n="98" d="100"/>
          <a:sy n="98" d="100"/>
        </p:scale>
        <p:origin x="4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7C593-CEEB-4DD6-A8BE-A1690B4D6D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47A881-4692-4781-9009-AF91CE9F0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B3E1ED3-C710-4C4F-929F-2DD8971F43D3}"/>
              </a:ext>
            </a:extLst>
          </p:cNvPr>
          <p:cNvSpPr>
            <a:spLocks noGrp="1"/>
          </p:cNvSpPr>
          <p:nvPr>
            <p:ph type="dt" sz="half" idx="10"/>
          </p:nvPr>
        </p:nvSpPr>
        <p:spPr/>
        <p:txBody>
          <a:bodyPr/>
          <a:lstStyle/>
          <a:p>
            <a:fld id="{C3074DF6-F187-46D7-9814-BC28C59CB4ED}" type="datetimeFigureOut">
              <a:rPr lang="en-US" smtClean="0"/>
              <a:t>2/7/2022</a:t>
            </a:fld>
            <a:endParaRPr lang="en-US"/>
          </a:p>
        </p:txBody>
      </p:sp>
      <p:sp>
        <p:nvSpPr>
          <p:cNvPr id="5" name="Footer Placeholder 4">
            <a:extLst>
              <a:ext uri="{FF2B5EF4-FFF2-40B4-BE49-F238E27FC236}">
                <a16:creationId xmlns:a16="http://schemas.microsoft.com/office/drawing/2014/main" id="{EF6E0D9E-7770-4ACB-A70E-80F87E2EA1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B62892-F622-4D2B-9A45-7A4B972C104D}"/>
              </a:ext>
            </a:extLst>
          </p:cNvPr>
          <p:cNvSpPr>
            <a:spLocks noGrp="1"/>
          </p:cNvSpPr>
          <p:nvPr>
            <p:ph type="sldNum" sz="quarter" idx="12"/>
          </p:nvPr>
        </p:nvSpPr>
        <p:spPr/>
        <p:txBody>
          <a:bodyPr/>
          <a:lstStyle/>
          <a:p>
            <a:fld id="{D80F2528-57BB-4C37-ADE1-B6082513A38E}" type="slidenum">
              <a:rPr lang="en-US" smtClean="0"/>
              <a:t>‹#›</a:t>
            </a:fld>
            <a:endParaRPr lang="en-US"/>
          </a:p>
        </p:txBody>
      </p:sp>
    </p:spTree>
    <p:extLst>
      <p:ext uri="{BB962C8B-B14F-4D97-AF65-F5344CB8AC3E}">
        <p14:creationId xmlns:p14="http://schemas.microsoft.com/office/powerpoint/2010/main" val="836946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2B1FF-52CC-41F8-AE80-A6123BC5B9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835347-3E5D-445A-9993-51F3165804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691ABE-664F-4EFE-A26A-6129852CCD22}"/>
              </a:ext>
            </a:extLst>
          </p:cNvPr>
          <p:cNvSpPr>
            <a:spLocks noGrp="1"/>
          </p:cNvSpPr>
          <p:nvPr>
            <p:ph type="dt" sz="half" idx="10"/>
          </p:nvPr>
        </p:nvSpPr>
        <p:spPr/>
        <p:txBody>
          <a:bodyPr/>
          <a:lstStyle/>
          <a:p>
            <a:fld id="{C3074DF6-F187-46D7-9814-BC28C59CB4ED}" type="datetimeFigureOut">
              <a:rPr lang="en-US" smtClean="0"/>
              <a:t>2/7/2022</a:t>
            </a:fld>
            <a:endParaRPr lang="en-US"/>
          </a:p>
        </p:txBody>
      </p:sp>
      <p:sp>
        <p:nvSpPr>
          <p:cNvPr id="5" name="Footer Placeholder 4">
            <a:extLst>
              <a:ext uri="{FF2B5EF4-FFF2-40B4-BE49-F238E27FC236}">
                <a16:creationId xmlns:a16="http://schemas.microsoft.com/office/drawing/2014/main" id="{0F43BC5A-468A-46B3-B01B-E26365069B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78BDB3-80A6-4EE9-BA02-AFFBDFD442E0}"/>
              </a:ext>
            </a:extLst>
          </p:cNvPr>
          <p:cNvSpPr>
            <a:spLocks noGrp="1"/>
          </p:cNvSpPr>
          <p:nvPr>
            <p:ph type="sldNum" sz="quarter" idx="12"/>
          </p:nvPr>
        </p:nvSpPr>
        <p:spPr/>
        <p:txBody>
          <a:bodyPr/>
          <a:lstStyle/>
          <a:p>
            <a:fld id="{D80F2528-57BB-4C37-ADE1-B6082513A38E}" type="slidenum">
              <a:rPr lang="en-US" smtClean="0"/>
              <a:t>‹#›</a:t>
            </a:fld>
            <a:endParaRPr lang="en-US"/>
          </a:p>
        </p:txBody>
      </p:sp>
    </p:spTree>
    <p:extLst>
      <p:ext uri="{BB962C8B-B14F-4D97-AF65-F5344CB8AC3E}">
        <p14:creationId xmlns:p14="http://schemas.microsoft.com/office/powerpoint/2010/main" val="599035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6A5AC7-4B22-4DA0-B7CD-3F2FFF87BD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6086BA-7499-44A0-A795-25938FA024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CB683A-DED5-4B90-B683-43C08009E0DB}"/>
              </a:ext>
            </a:extLst>
          </p:cNvPr>
          <p:cNvSpPr>
            <a:spLocks noGrp="1"/>
          </p:cNvSpPr>
          <p:nvPr>
            <p:ph type="dt" sz="half" idx="10"/>
          </p:nvPr>
        </p:nvSpPr>
        <p:spPr/>
        <p:txBody>
          <a:bodyPr/>
          <a:lstStyle/>
          <a:p>
            <a:fld id="{C3074DF6-F187-46D7-9814-BC28C59CB4ED}" type="datetimeFigureOut">
              <a:rPr lang="en-US" smtClean="0"/>
              <a:t>2/7/2022</a:t>
            </a:fld>
            <a:endParaRPr lang="en-US"/>
          </a:p>
        </p:txBody>
      </p:sp>
      <p:sp>
        <p:nvSpPr>
          <p:cNvPr id="5" name="Footer Placeholder 4">
            <a:extLst>
              <a:ext uri="{FF2B5EF4-FFF2-40B4-BE49-F238E27FC236}">
                <a16:creationId xmlns:a16="http://schemas.microsoft.com/office/drawing/2014/main" id="{39527F84-4AD6-4CA0-85E3-ADDFA15C97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594909-D18E-498F-8714-6CF6CD8239C6}"/>
              </a:ext>
            </a:extLst>
          </p:cNvPr>
          <p:cNvSpPr>
            <a:spLocks noGrp="1"/>
          </p:cNvSpPr>
          <p:nvPr>
            <p:ph type="sldNum" sz="quarter" idx="12"/>
          </p:nvPr>
        </p:nvSpPr>
        <p:spPr/>
        <p:txBody>
          <a:bodyPr/>
          <a:lstStyle/>
          <a:p>
            <a:fld id="{D80F2528-57BB-4C37-ADE1-B6082513A38E}" type="slidenum">
              <a:rPr lang="en-US" smtClean="0"/>
              <a:t>‹#›</a:t>
            </a:fld>
            <a:endParaRPr lang="en-US"/>
          </a:p>
        </p:txBody>
      </p:sp>
    </p:spTree>
    <p:extLst>
      <p:ext uri="{BB962C8B-B14F-4D97-AF65-F5344CB8AC3E}">
        <p14:creationId xmlns:p14="http://schemas.microsoft.com/office/powerpoint/2010/main" val="340968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7AED3-8CB1-4B61-91B1-79866D3E72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5D1BAF-A32F-47E9-B2A5-AC94495C08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B2F8CC-EBBD-4E4F-A0B1-2DA1E805B84A}"/>
              </a:ext>
            </a:extLst>
          </p:cNvPr>
          <p:cNvSpPr>
            <a:spLocks noGrp="1"/>
          </p:cNvSpPr>
          <p:nvPr>
            <p:ph type="dt" sz="half" idx="10"/>
          </p:nvPr>
        </p:nvSpPr>
        <p:spPr/>
        <p:txBody>
          <a:bodyPr/>
          <a:lstStyle/>
          <a:p>
            <a:fld id="{C3074DF6-F187-46D7-9814-BC28C59CB4ED}" type="datetimeFigureOut">
              <a:rPr lang="en-US" smtClean="0"/>
              <a:t>2/7/2022</a:t>
            </a:fld>
            <a:endParaRPr lang="en-US"/>
          </a:p>
        </p:txBody>
      </p:sp>
      <p:sp>
        <p:nvSpPr>
          <p:cNvPr id="5" name="Footer Placeholder 4">
            <a:extLst>
              <a:ext uri="{FF2B5EF4-FFF2-40B4-BE49-F238E27FC236}">
                <a16:creationId xmlns:a16="http://schemas.microsoft.com/office/drawing/2014/main" id="{9813C3FA-0A13-4FEA-A4D9-B824381CCA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EA84D8-41F7-4DD8-AF13-C0A72698149D}"/>
              </a:ext>
            </a:extLst>
          </p:cNvPr>
          <p:cNvSpPr>
            <a:spLocks noGrp="1"/>
          </p:cNvSpPr>
          <p:nvPr>
            <p:ph type="sldNum" sz="quarter" idx="12"/>
          </p:nvPr>
        </p:nvSpPr>
        <p:spPr/>
        <p:txBody>
          <a:bodyPr/>
          <a:lstStyle/>
          <a:p>
            <a:fld id="{D80F2528-57BB-4C37-ADE1-B6082513A38E}" type="slidenum">
              <a:rPr lang="en-US" smtClean="0"/>
              <a:t>‹#›</a:t>
            </a:fld>
            <a:endParaRPr lang="en-US"/>
          </a:p>
        </p:txBody>
      </p:sp>
    </p:spTree>
    <p:extLst>
      <p:ext uri="{BB962C8B-B14F-4D97-AF65-F5344CB8AC3E}">
        <p14:creationId xmlns:p14="http://schemas.microsoft.com/office/powerpoint/2010/main" val="1675481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11E99-470C-4C77-8D2E-BBCB37F185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3E03CE-3B8D-497B-9F23-9F1963BB6E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ADCD72-8A22-440F-960D-812A0B76C122}"/>
              </a:ext>
            </a:extLst>
          </p:cNvPr>
          <p:cNvSpPr>
            <a:spLocks noGrp="1"/>
          </p:cNvSpPr>
          <p:nvPr>
            <p:ph type="dt" sz="half" idx="10"/>
          </p:nvPr>
        </p:nvSpPr>
        <p:spPr/>
        <p:txBody>
          <a:bodyPr/>
          <a:lstStyle/>
          <a:p>
            <a:fld id="{C3074DF6-F187-46D7-9814-BC28C59CB4ED}" type="datetimeFigureOut">
              <a:rPr lang="en-US" smtClean="0"/>
              <a:t>2/7/2022</a:t>
            </a:fld>
            <a:endParaRPr lang="en-US"/>
          </a:p>
        </p:txBody>
      </p:sp>
      <p:sp>
        <p:nvSpPr>
          <p:cNvPr id="5" name="Footer Placeholder 4">
            <a:extLst>
              <a:ext uri="{FF2B5EF4-FFF2-40B4-BE49-F238E27FC236}">
                <a16:creationId xmlns:a16="http://schemas.microsoft.com/office/drawing/2014/main" id="{A5338F6D-43CD-4BFF-B2D0-149F77176C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A25F85-6BAC-42AE-B6EE-A3ED4636D681}"/>
              </a:ext>
            </a:extLst>
          </p:cNvPr>
          <p:cNvSpPr>
            <a:spLocks noGrp="1"/>
          </p:cNvSpPr>
          <p:nvPr>
            <p:ph type="sldNum" sz="quarter" idx="12"/>
          </p:nvPr>
        </p:nvSpPr>
        <p:spPr/>
        <p:txBody>
          <a:bodyPr/>
          <a:lstStyle/>
          <a:p>
            <a:fld id="{D80F2528-57BB-4C37-ADE1-B6082513A38E}" type="slidenum">
              <a:rPr lang="en-US" smtClean="0"/>
              <a:t>‹#›</a:t>
            </a:fld>
            <a:endParaRPr lang="en-US"/>
          </a:p>
        </p:txBody>
      </p:sp>
    </p:spTree>
    <p:extLst>
      <p:ext uri="{BB962C8B-B14F-4D97-AF65-F5344CB8AC3E}">
        <p14:creationId xmlns:p14="http://schemas.microsoft.com/office/powerpoint/2010/main" val="3556840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4DC28-BF63-4FBC-A634-D17D493172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2E61AD-87A3-474B-998F-45158EF3E6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743E9D-08DB-4D5E-A637-96BD02520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DBB6CE-3892-401A-8E97-F59798E36CCB}"/>
              </a:ext>
            </a:extLst>
          </p:cNvPr>
          <p:cNvSpPr>
            <a:spLocks noGrp="1"/>
          </p:cNvSpPr>
          <p:nvPr>
            <p:ph type="dt" sz="half" idx="10"/>
          </p:nvPr>
        </p:nvSpPr>
        <p:spPr/>
        <p:txBody>
          <a:bodyPr/>
          <a:lstStyle/>
          <a:p>
            <a:fld id="{C3074DF6-F187-46D7-9814-BC28C59CB4ED}" type="datetimeFigureOut">
              <a:rPr lang="en-US" smtClean="0"/>
              <a:t>2/7/2022</a:t>
            </a:fld>
            <a:endParaRPr lang="en-US"/>
          </a:p>
        </p:txBody>
      </p:sp>
      <p:sp>
        <p:nvSpPr>
          <p:cNvPr id="6" name="Footer Placeholder 5">
            <a:extLst>
              <a:ext uri="{FF2B5EF4-FFF2-40B4-BE49-F238E27FC236}">
                <a16:creationId xmlns:a16="http://schemas.microsoft.com/office/drawing/2014/main" id="{6D48339E-0D02-400F-B5CE-ED805A6AE5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B4C6C5-31E5-4A8A-8A85-EB94F5C90E39}"/>
              </a:ext>
            </a:extLst>
          </p:cNvPr>
          <p:cNvSpPr>
            <a:spLocks noGrp="1"/>
          </p:cNvSpPr>
          <p:nvPr>
            <p:ph type="sldNum" sz="quarter" idx="12"/>
          </p:nvPr>
        </p:nvSpPr>
        <p:spPr/>
        <p:txBody>
          <a:bodyPr/>
          <a:lstStyle/>
          <a:p>
            <a:fld id="{D80F2528-57BB-4C37-ADE1-B6082513A38E}" type="slidenum">
              <a:rPr lang="en-US" smtClean="0"/>
              <a:t>‹#›</a:t>
            </a:fld>
            <a:endParaRPr lang="en-US"/>
          </a:p>
        </p:txBody>
      </p:sp>
    </p:spTree>
    <p:extLst>
      <p:ext uri="{BB962C8B-B14F-4D97-AF65-F5344CB8AC3E}">
        <p14:creationId xmlns:p14="http://schemas.microsoft.com/office/powerpoint/2010/main" val="1754891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F53DF-E3D9-49FA-80D1-49C2917B6A4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F86E5E-8198-4260-95D0-5C17EEFC6F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D78E71-1C3A-46B0-B040-5D4CD4E2359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281941-231F-44E6-8EAE-62A45AC44C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C029F2-6D68-464F-987A-632BB2E2CD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DD0DD4-311B-473D-B267-6659368C78E2}"/>
              </a:ext>
            </a:extLst>
          </p:cNvPr>
          <p:cNvSpPr>
            <a:spLocks noGrp="1"/>
          </p:cNvSpPr>
          <p:nvPr>
            <p:ph type="dt" sz="half" idx="10"/>
          </p:nvPr>
        </p:nvSpPr>
        <p:spPr/>
        <p:txBody>
          <a:bodyPr/>
          <a:lstStyle/>
          <a:p>
            <a:fld id="{C3074DF6-F187-46D7-9814-BC28C59CB4ED}" type="datetimeFigureOut">
              <a:rPr lang="en-US" smtClean="0"/>
              <a:t>2/7/2022</a:t>
            </a:fld>
            <a:endParaRPr lang="en-US"/>
          </a:p>
        </p:txBody>
      </p:sp>
      <p:sp>
        <p:nvSpPr>
          <p:cNvPr id="8" name="Footer Placeholder 7">
            <a:extLst>
              <a:ext uri="{FF2B5EF4-FFF2-40B4-BE49-F238E27FC236}">
                <a16:creationId xmlns:a16="http://schemas.microsoft.com/office/drawing/2014/main" id="{F9B2FDB8-EA12-4FE9-B4DF-36DC15284C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DB5210-06CA-42E5-91A3-8A52EDE733AE}"/>
              </a:ext>
            </a:extLst>
          </p:cNvPr>
          <p:cNvSpPr>
            <a:spLocks noGrp="1"/>
          </p:cNvSpPr>
          <p:nvPr>
            <p:ph type="sldNum" sz="quarter" idx="12"/>
          </p:nvPr>
        </p:nvSpPr>
        <p:spPr/>
        <p:txBody>
          <a:bodyPr/>
          <a:lstStyle/>
          <a:p>
            <a:fld id="{D80F2528-57BB-4C37-ADE1-B6082513A38E}" type="slidenum">
              <a:rPr lang="en-US" smtClean="0"/>
              <a:t>‹#›</a:t>
            </a:fld>
            <a:endParaRPr lang="en-US"/>
          </a:p>
        </p:txBody>
      </p:sp>
    </p:spTree>
    <p:extLst>
      <p:ext uri="{BB962C8B-B14F-4D97-AF65-F5344CB8AC3E}">
        <p14:creationId xmlns:p14="http://schemas.microsoft.com/office/powerpoint/2010/main" val="3839966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E6B17-006F-46D5-9910-F1D2741659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86276B-2D39-4BA3-842A-8C1E261967AA}"/>
              </a:ext>
            </a:extLst>
          </p:cNvPr>
          <p:cNvSpPr>
            <a:spLocks noGrp="1"/>
          </p:cNvSpPr>
          <p:nvPr>
            <p:ph type="dt" sz="half" idx="10"/>
          </p:nvPr>
        </p:nvSpPr>
        <p:spPr/>
        <p:txBody>
          <a:bodyPr/>
          <a:lstStyle/>
          <a:p>
            <a:fld id="{C3074DF6-F187-46D7-9814-BC28C59CB4ED}" type="datetimeFigureOut">
              <a:rPr lang="en-US" smtClean="0"/>
              <a:t>2/7/2022</a:t>
            </a:fld>
            <a:endParaRPr lang="en-US"/>
          </a:p>
        </p:txBody>
      </p:sp>
      <p:sp>
        <p:nvSpPr>
          <p:cNvPr id="4" name="Footer Placeholder 3">
            <a:extLst>
              <a:ext uri="{FF2B5EF4-FFF2-40B4-BE49-F238E27FC236}">
                <a16:creationId xmlns:a16="http://schemas.microsoft.com/office/drawing/2014/main" id="{F58AAE40-EEBE-4DA5-9A6F-21E67C5282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7A3FF9E-3101-4DF8-8FC3-47DAF4D4F9EC}"/>
              </a:ext>
            </a:extLst>
          </p:cNvPr>
          <p:cNvSpPr>
            <a:spLocks noGrp="1"/>
          </p:cNvSpPr>
          <p:nvPr>
            <p:ph type="sldNum" sz="quarter" idx="12"/>
          </p:nvPr>
        </p:nvSpPr>
        <p:spPr/>
        <p:txBody>
          <a:bodyPr/>
          <a:lstStyle/>
          <a:p>
            <a:fld id="{D80F2528-57BB-4C37-ADE1-B6082513A38E}" type="slidenum">
              <a:rPr lang="en-US" smtClean="0"/>
              <a:t>‹#›</a:t>
            </a:fld>
            <a:endParaRPr lang="en-US"/>
          </a:p>
        </p:txBody>
      </p:sp>
    </p:spTree>
    <p:extLst>
      <p:ext uri="{BB962C8B-B14F-4D97-AF65-F5344CB8AC3E}">
        <p14:creationId xmlns:p14="http://schemas.microsoft.com/office/powerpoint/2010/main" val="1308846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313769-8C24-4915-8ACD-C53A05607DA6}"/>
              </a:ext>
            </a:extLst>
          </p:cNvPr>
          <p:cNvSpPr>
            <a:spLocks noGrp="1"/>
          </p:cNvSpPr>
          <p:nvPr>
            <p:ph type="dt" sz="half" idx="10"/>
          </p:nvPr>
        </p:nvSpPr>
        <p:spPr/>
        <p:txBody>
          <a:bodyPr/>
          <a:lstStyle/>
          <a:p>
            <a:fld id="{C3074DF6-F187-46D7-9814-BC28C59CB4ED}" type="datetimeFigureOut">
              <a:rPr lang="en-US" smtClean="0"/>
              <a:t>2/7/2022</a:t>
            </a:fld>
            <a:endParaRPr lang="en-US"/>
          </a:p>
        </p:txBody>
      </p:sp>
      <p:sp>
        <p:nvSpPr>
          <p:cNvPr id="3" name="Footer Placeholder 2">
            <a:extLst>
              <a:ext uri="{FF2B5EF4-FFF2-40B4-BE49-F238E27FC236}">
                <a16:creationId xmlns:a16="http://schemas.microsoft.com/office/drawing/2014/main" id="{A193FFD1-5313-49E9-88B0-485B1BF961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8736FCA-7A1F-4EB1-B6B4-27A81C55F6C0}"/>
              </a:ext>
            </a:extLst>
          </p:cNvPr>
          <p:cNvSpPr>
            <a:spLocks noGrp="1"/>
          </p:cNvSpPr>
          <p:nvPr>
            <p:ph type="sldNum" sz="quarter" idx="12"/>
          </p:nvPr>
        </p:nvSpPr>
        <p:spPr/>
        <p:txBody>
          <a:bodyPr/>
          <a:lstStyle/>
          <a:p>
            <a:fld id="{D80F2528-57BB-4C37-ADE1-B6082513A38E}" type="slidenum">
              <a:rPr lang="en-US" smtClean="0"/>
              <a:t>‹#›</a:t>
            </a:fld>
            <a:endParaRPr lang="en-US"/>
          </a:p>
        </p:txBody>
      </p:sp>
    </p:spTree>
    <p:extLst>
      <p:ext uri="{BB962C8B-B14F-4D97-AF65-F5344CB8AC3E}">
        <p14:creationId xmlns:p14="http://schemas.microsoft.com/office/powerpoint/2010/main" val="307945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B01BD-3D6C-440F-B7E5-9A5C54F1D5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2755F0-A242-4FEA-8E9E-C555B46314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751B01-874D-4974-B2C1-4A81C68E2A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A335D9-D898-4EC9-9E82-0BFB2214D26D}"/>
              </a:ext>
            </a:extLst>
          </p:cNvPr>
          <p:cNvSpPr>
            <a:spLocks noGrp="1"/>
          </p:cNvSpPr>
          <p:nvPr>
            <p:ph type="dt" sz="half" idx="10"/>
          </p:nvPr>
        </p:nvSpPr>
        <p:spPr/>
        <p:txBody>
          <a:bodyPr/>
          <a:lstStyle/>
          <a:p>
            <a:fld id="{C3074DF6-F187-46D7-9814-BC28C59CB4ED}" type="datetimeFigureOut">
              <a:rPr lang="en-US" smtClean="0"/>
              <a:t>2/7/2022</a:t>
            </a:fld>
            <a:endParaRPr lang="en-US"/>
          </a:p>
        </p:txBody>
      </p:sp>
      <p:sp>
        <p:nvSpPr>
          <p:cNvPr id="6" name="Footer Placeholder 5">
            <a:extLst>
              <a:ext uri="{FF2B5EF4-FFF2-40B4-BE49-F238E27FC236}">
                <a16:creationId xmlns:a16="http://schemas.microsoft.com/office/drawing/2014/main" id="{9E8EBCEC-A3F4-42E6-9BDD-902F8A9F0F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B32851-7232-46B6-A851-064F0143E383}"/>
              </a:ext>
            </a:extLst>
          </p:cNvPr>
          <p:cNvSpPr>
            <a:spLocks noGrp="1"/>
          </p:cNvSpPr>
          <p:nvPr>
            <p:ph type="sldNum" sz="quarter" idx="12"/>
          </p:nvPr>
        </p:nvSpPr>
        <p:spPr/>
        <p:txBody>
          <a:bodyPr/>
          <a:lstStyle/>
          <a:p>
            <a:fld id="{D80F2528-57BB-4C37-ADE1-B6082513A38E}" type="slidenum">
              <a:rPr lang="en-US" smtClean="0"/>
              <a:t>‹#›</a:t>
            </a:fld>
            <a:endParaRPr lang="en-US"/>
          </a:p>
        </p:txBody>
      </p:sp>
    </p:spTree>
    <p:extLst>
      <p:ext uri="{BB962C8B-B14F-4D97-AF65-F5344CB8AC3E}">
        <p14:creationId xmlns:p14="http://schemas.microsoft.com/office/powerpoint/2010/main" val="2917034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0A074-B165-413A-B0A3-5CB433FE54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3662B3-2595-43B3-A479-1F20C2A12B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469404-C2CA-4356-922F-453E6804F4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14A111-1CC7-4F84-B6B2-CD88DBE7D65E}"/>
              </a:ext>
            </a:extLst>
          </p:cNvPr>
          <p:cNvSpPr>
            <a:spLocks noGrp="1"/>
          </p:cNvSpPr>
          <p:nvPr>
            <p:ph type="dt" sz="half" idx="10"/>
          </p:nvPr>
        </p:nvSpPr>
        <p:spPr/>
        <p:txBody>
          <a:bodyPr/>
          <a:lstStyle/>
          <a:p>
            <a:fld id="{C3074DF6-F187-46D7-9814-BC28C59CB4ED}" type="datetimeFigureOut">
              <a:rPr lang="en-US" smtClean="0"/>
              <a:t>2/7/2022</a:t>
            </a:fld>
            <a:endParaRPr lang="en-US"/>
          </a:p>
        </p:txBody>
      </p:sp>
      <p:sp>
        <p:nvSpPr>
          <p:cNvPr id="6" name="Footer Placeholder 5">
            <a:extLst>
              <a:ext uri="{FF2B5EF4-FFF2-40B4-BE49-F238E27FC236}">
                <a16:creationId xmlns:a16="http://schemas.microsoft.com/office/drawing/2014/main" id="{E987B805-DD9F-4DE8-BD62-A0391C2E4B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9894DE-EE6F-4663-A0F1-CFE2FCBD05C1}"/>
              </a:ext>
            </a:extLst>
          </p:cNvPr>
          <p:cNvSpPr>
            <a:spLocks noGrp="1"/>
          </p:cNvSpPr>
          <p:nvPr>
            <p:ph type="sldNum" sz="quarter" idx="12"/>
          </p:nvPr>
        </p:nvSpPr>
        <p:spPr/>
        <p:txBody>
          <a:bodyPr/>
          <a:lstStyle/>
          <a:p>
            <a:fld id="{D80F2528-57BB-4C37-ADE1-B6082513A38E}" type="slidenum">
              <a:rPr lang="en-US" smtClean="0"/>
              <a:t>‹#›</a:t>
            </a:fld>
            <a:endParaRPr lang="en-US"/>
          </a:p>
        </p:txBody>
      </p:sp>
    </p:spTree>
    <p:extLst>
      <p:ext uri="{BB962C8B-B14F-4D97-AF65-F5344CB8AC3E}">
        <p14:creationId xmlns:p14="http://schemas.microsoft.com/office/powerpoint/2010/main" val="2291980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6A39A1-C17A-429B-AB87-A594AF3B18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5DDB65-112A-4736-9BBC-80E67E897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E506D7-FE0B-49CF-B73A-CE15206D77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074DF6-F187-46D7-9814-BC28C59CB4ED}" type="datetimeFigureOut">
              <a:rPr lang="en-US" smtClean="0"/>
              <a:t>2/7/2022</a:t>
            </a:fld>
            <a:endParaRPr lang="en-US"/>
          </a:p>
        </p:txBody>
      </p:sp>
      <p:sp>
        <p:nvSpPr>
          <p:cNvPr id="5" name="Footer Placeholder 4">
            <a:extLst>
              <a:ext uri="{FF2B5EF4-FFF2-40B4-BE49-F238E27FC236}">
                <a16:creationId xmlns:a16="http://schemas.microsoft.com/office/drawing/2014/main" id="{6CA6D219-FECE-40EB-A34A-7DD9E59796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A5A5E2D-327D-4926-AEFD-BDF0C6BB93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0F2528-57BB-4C37-ADE1-B6082513A38E}" type="slidenum">
              <a:rPr lang="en-US" smtClean="0"/>
              <a:t>‹#›</a:t>
            </a:fld>
            <a:endParaRPr lang="en-US"/>
          </a:p>
        </p:txBody>
      </p:sp>
    </p:spTree>
    <p:extLst>
      <p:ext uri="{BB962C8B-B14F-4D97-AF65-F5344CB8AC3E}">
        <p14:creationId xmlns:p14="http://schemas.microsoft.com/office/powerpoint/2010/main" val="19914245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beu2theful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hyperlink" Target="https://tunein.com/Radio-Fairfax"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854CA4-27B5-4D11-A7C2-E08F8570292E}"/>
              </a:ext>
            </a:extLst>
          </p:cNvPr>
          <p:cNvSpPr txBox="1"/>
          <p:nvPr/>
        </p:nvSpPr>
        <p:spPr>
          <a:xfrm>
            <a:off x="1368342" y="2227865"/>
            <a:ext cx="4435868" cy="1754326"/>
          </a:xfrm>
          <a:prstGeom prst="rect">
            <a:avLst/>
          </a:prstGeom>
          <a:noFill/>
        </p:spPr>
        <p:txBody>
          <a:bodyPr wrap="square" rtlCol="0">
            <a:spAutoFit/>
          </a:bodyPr>
          <a:lstStyle/>
          <a:p>
            <a:pPr algn="ctr"/>
            <a:r>
              <a:rPr lang="en-US" sz="5400" dirty="0">
                <a:latin typeface="HP Simplified" panose="020B0604020204020204" pitchFamily="34" charset="0"/>
                <a:cs typeface="Biome Light" panose="020B0303030204020804" pitchFamily="34" charset="0"/>
              </a:rPr>
              <a:t>BeU2thefull Media Kit </a:t>
            </a:r>
          </a:p>
        </p:txBody>
      </p:sp>
      <p:sp>
        <p:nvSpPr>
          <p:cNvPr id="2" name="TextBox 1">
            <a:extLst>
              <a:ext uri="{FF2B5EF4-FFF2-40B4-BE49-F238E27FC236}">
                <a16:creationId xmlns:a16="http://schemas.microsoft.com/office/drawing/2014/main" id="{65CB5F25-7D5D-491B-8581-C6841DFC8F35}"/>
              </a:ext>
            </a:extLst>
          </p:cNvPr>
          <p:cNvSpPr txBox="1"/>
          <p:nvPr/>
        </p:nvSpPr>
        <p:spPr>
          <a:xfrm>
            <a:off x="1368342" y="5785753"/>
            <a:ext cx="4922638" cy="338554"/>
          </a:xfrm>
          <a:prstGeom prst="rect">
            <a:avLst/>
          </a:prstGeom>
          <a:noFill/>
        </p:spPr>
        <p:txBody>
          <a:bodyPr wrap="square" rtlCol="0">
            <a:spAutoFit/>
          </a:bodyPr>
          <a:lstStyle/>
          <a:p>
            <a:r>
              <a:rPr lang="en-US" sz="1600" dirty="0">
                <a:latin typeface="HP Simplified" panose="020B0604020204020204" pitchFamily="34" charset="0"/>
              </a:rPr>
              <a:t>Janice Thorne | </a:t>
            </a:r>
            <a:r>
              <a:rPr lang="en-US" sz="1600" dirty="0">
                <a:latin typeface="HP Simplified" panose="020B0604020204020204" pitchFamily="34" charset="0"/>
                <a:hlinkClick r:id="rId2">
                  <a:extLst>
                    <a:ext uri="{A12FA001-AC4F-418D-AE19-62706E023703}">
                      <ahyp:hlinkClr xmlns:ahyp="http://schemas.microsoft.com/office/drawing/2018/hyperlinkcolor" val="tx"/>
                    </a:ext>
                  </a:extLst>
                </a:hlinkClick>
              </a:rPr>
              <a:t>www.beU2thefull</a:t>
            </a:r>
            <a:r>
              <a:rPr lang="en-US" sz="1600" dirty="0">
                <a:solidFill>
                  <a:srgbClr val="0563C1"/>
                </a:solidFill>
                <a:latin typeface="HP Simplified" panose="020B0604020204020204" pitchFamily="34" charset="0"/>
                <a:hlinkClick r:id="rId2">
                  <a:extLst>
                    <a:ext uri="{A12FA001-AC4F-418D-AE19-62706E023703}">
                      <ahyp:hlinkClr xmlns:ahyp="http://schemas.microsoft.com/office/drawing/2018/hyperlinkcolor" val="tx"/>
                    </a:ext>
                  </a:extLst>
                </a:hlinkClick>
              </a:rPr>
              <a:t>.</a:t>
            </a:r>
            <a:r>
              <a:rPr lang="en-US" sz="1600" dirty="0">
                <a:latin typeface="HP Simplified" panose="020B0604020204020204" pitchFamily="34" charset="0"/>
                <a:hlinkClick r:id="rId2">
                  <a:extLst>
                    <a:ext uri="{A12FA001-AC4F-418D-AE19-62706E023703}">
                      <ahyp:hlinkClr xmlns:ahyp="http://schemas.microsoft.com/office/drawing/2018/hyperlinkcolor" val="tx"/>
                    </a:ext>
                  </a:extLst>
                </a:hlinkClick>
              </a:rPr>
              <a:t>com</a:t>
            </a:r>
            <a:r>
              <a:rPr lang="en-US" sz="1600" dirty="0">
                <a:latin typeface="HP Simplified" panose="020B0604020204020204" pitchFamily="34" charset="0"/>
              </a:rPr>
              <a:t> |  240-706-1297</a:t>
            </a:r>
          </a:p>
        </p:txBody>
      </p:sp>
      <p:pic>
        <p:nvPicPr>
          <p:cNvPr id="8" name="Picture 7" descr="Map&#10;&#10;Description automatically generated">
            <a:extLst>
              <a:ext uri="{FF2B5EF4-FFF2-40B4-BE49-F238E27FC236}">
                <a16:creationId xmlns:a16="http://schemas.microsoft.com/office/drawing/2014/main" id="{82D9BAA6-30F5-4C28-AC03-BB6198D08D7D}"/>
              </a:ext>
            </a:extLst>
          </p:cNvPr>
          <p:cNvPicPr>
            <a:picLocks noChangeAspect="1"/>
          </p:cNvPicPr>
          <p:nvPr/>
        </p:nvPicPr>
        <p:blipFill rotWithShape="1">
          <a:blip r:embed="rId3">
            <a:extLst>
              <a:ext uri="{28A0092B-C50C-407E-A947-70E740481C1C}">
                <a14:useLocalDpi xmlns:a14="http://schemas.microsoft.com/office/drawing/2010/main" val="0"/>
              </a:ext>
            </a:extLst>
          </a:blip>
          <a:srcRect l="22992" r="27597"/>
          <a:stretch/>
        </p:blipFill>
        <p:spPr>
          <a:xfrm>
            <a:off x="6167866" y="477186"/>
            <a:ext cx="5239286" cy="5964504"/>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3190038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9" name="Rectangle 12">
            <a:extLst>
              <a:ext uri="{FF2B5EF4-FFF2-40B4-BE49-F238E27FC236}">
                <a16:creationId xmlns:a16="http://schemas.microsoft.com/office/drawing/2014/main" id="{8ABFE404-8D65-4573-A3EF-6DF477936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Rectangle 1">
            <a:extLst>
              <a:ext uri="{FF2B5EF4-FFF2-40B4-BE49-F238E27FC236}">
                <a16:creationId xmlns:a16="http://schemas.microsoft.com/office/drawing/2014/main" id="{5977C218-0C9A-4432-B0DF-7A269108BD2F}"/>
              </a:ext>
            </a:extLst>
          </p:cNvPr>
          <p:cNvSpPr/>
          <p:nvPr/>
        </p:nvSpPr>
        <p:spPr>
          <a:xfrm>
            <a:off x="113501" y="4472596"/>
            <a:ext cx="4433862" cy="1714500"/>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2800" b="1" kern="1200" dirty="0">
                <a:solidFill>
                  <a:schemeClr val="tx1"/>
                </a:solidFill>
                <a:latin typeface="+mj-lt"/>
                <a:ea typeface="+mj-ea"/>
                <a:cs typeface="+mj-cs"/>
              </a:rPr>
              <a:t>Contact Information</a:t>
            </a:r>
          </a:p>
          <a:p>
            <a:pPr algn="ctr">
              <a:lnSpc>
                <a:spcPct val="90000"/>
              </a:lnSpc>
              <a:spcBef>
                <a:spcPct val="0"/>
              </a:spcBef>
              <a:spcAft>
                <a:spcPts val="600"/>
              </a:spcAft>
            </a:pPr>
            <a:r>
              <a:rPr lang="en-US" sz="2000" b="1" dirty="0">
                <a:latin typeface="+mj-lt"/>
                <a:ea typeface="+mj-ea"/>
                <a:cs typeface="+mj-cs"/>
              </a:rPr>
              <a:t>www.beU2thefull.com/FMsponsorships</a:t>
            </a:r>
          </a:p>
          <a:p>
            <a:pPr algn="ctr">
              <a:lnSpc>
                <a:spcPct val="90000"/>
              </a:lnSpc>
              <a:spcBef>
                <a:spcPct val="0"/>
              </a:spcBef>
              <a:spcAft>
                <a:spcPts val="600"/>
              </a:spcAft>
            </a:pPr>
            <a:r>
              <a:rPr lang="en-US" sz="2000" b="1" kern="1200" dirty="0">
                <a:solidFill>
                  <a:schemeClr val="tx1"/>
                </a:solidFill>
                <a:latin typeface="+mj-lt"/>
                <a:ea typeface="+mj-ea"/>
                <a:cs typeface="+mj-cs"/>
              </a:rPr>
              <a:t>Janice Thorne | 240-706-1297</a:t>
            </a:r>
          </a:p>
        </p:txBody>
      </p:sp>
      <p:pic>
        <p:nvPicPr>
          <p:cNvPr id="6" name="Picture 5" descr="Qr code&#10;&#10;Description automatically generated">
            <a:extLst>
              <a:ext uri="{FF2B5EF4-FFF2-40B4-BE49-F238E27FC236}">
                <a16:creationId xmlns:a16="http://schemas.microsoft.com/office/drawing/2014/main" id="{551DD519-6773-4331-86E3-5BA7B5F17529}"/>
              </a:ext>
            </a:extLst>
          </p:cNvPr>
          <p:cNvPicPr>
            <a:picLocks noChangeAspect="1"/>
          </p:cNvPicPr>
          <p:nvPr/>
        </p:nvPicPr>
        <p:blipFill rotWithShape="1">
          <a:blip r:embed="rId2">
            <a:extLst>
              <a:ext uri="{28A0092B-C50C-407E-A947-70E740481C1C}">
                <a14:useLocalDpi xmlns:a14="http://schemas.microsoft.com/office/drawing/2010/main" val="0"/>
              </a:ext>
            </a:extLst>
          </a:blip>
          <a:srcRect t="34309" r="-1" b="3283"/>
          <a:stretch/>
        </p:blipFill>
        <p:spPr>
          <a:xfrm>
            <a:off x="673749" y="370320"/>
            <a:ext cx="3716238" cy="4051011"/>
          </a:xfrm>
          <a:prstGeom prst="rect">
            <a:avLst/>
          </a:prstGeom>
        </p:spPr>
      </p:pic>
      <p:pic>
        <p:nvPicPr>
          <p:cNvPr id="8" name="Picture 7" descr="A picture containing person, wall, indoor, orange&#10;&#10;Description automatically generated">
            <a:extLst>
              <a:ext uri="{FF2B5EF4-FFF2-40B4-BE49-F238E27FC236}">
                <a16:creationId xmlns:a16="http://schemas.microsoft.com/office/drawing/2014/main" id="{A0507FF7-21FA-4ADF-81D9-ADA98D9AC107}"/>
              </a:ext>
            </a:extLst>
          </p:cNvPr>
          <p:cNvPicPr>
            <a:picLocks noChangeAspect="1"/>
          </p:cNvPicPr>
          <p:nvPr/>
        </p:nvPicPr>
        <p:blipFill rotWithShape="1">
          <a:blip r:embed="rId3">
            <a:extLst>
              <a:ext uri="{28A0092B-C50C-407E-A947-70E740481C1C}">
                <a14:useLocalDpi xmlns:a14="http://schemas.microsoft.com/office/drawing/2010/main" val="0"/>
              </a:ext>
            </a:extLst>
          </a:blip>
          <a:srcRect t="10650" r="-2" b="13204"/>
          <a:stretch/>
        </p:blipFill>
        <p:spPr>
          <a:xfrm>
            <a:off x="4719344" y="370320"/>
            <a:ext cx="6798905" cy="4051011"/>
          </a:xfrm>
          <a:prstGeom prst="rect">
            <a:avLst/>
          </a:prstGeom>
        </p:spPr>
      </p:pic>
      <p:cxnSp>
        <p:nvCxnSpPr>
          <p:cNvPr id="20" name="Straight Connector 14">
            <a:extLst>
              <a:ext uri="{FF2B5EF4-FFF2-40B4-BE49-F238E27FC236}">
                <a16:creationId xmlns:a16="http://schemas.microsoft.com/office/drawing/2014/main" id="{AF5191F1-A1C8-4AEE-8007-DF304E42B1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47363" y="4750763"/>
            <a:ext cx="0" cy="13716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F08635F-08BE-4980-B045-9398B9BEBCCF}"/>
              </a:ext>
            </a:extLst>
          </p:cNvPr>
          <p:cNvSpPr/>
          <p:nvPr/>
        </p:nvSpPr>
        <p:spPr>
          <a:xfrm>
            <a:off x="4793019" y="4610244"/>
            <a:ext cx="6725232" cy="1714500"/>
          </a:xfrm>
          <a:prstGeom prst="rect">
            <a:avLst/>
          </a:prstGeom>
        </p:spPr>
        <p:txBody>
          <a:bodyPr vert="horz" lIns="91440" tIns="45720" rIns="91440" bIns="45720" rtlCol="0" anchor="ctr">
            <a:normAutofit/>
          </a:bodyPr>
          <a:lstStyle/>
          <a:p>
            <a:pPr algn="ctr">
              <a:lnSpc>
                <a:spcPct val="90000"/>
              </a:lnSpc>
              <a:spcAft>
                <a:spcPts val="600"/>
              </a:spcAft>
            </a:pPr>
            <a:r>
              <a:rPr lang="en-US" sz="1700" dirty="0"/>
              <a:t>IT IS MY PLEASURE TO PARTNER WITH YOU IN SHARING WITH THE WORLD WHAT YOU DO AND HOW YOU ARE MAKING AN IMPACT IN YOUR COMMUNITY. </a:t>
            </a:r>
          </a:p>
          <a:p>
            <a:pPr indent="-228600">
              <a:lnSpc>
                <a:spcPct val="90000"/>
              </a:lnSpc>
              <a:spcAft>
                <a:spcPts val="600"/>
              </a:spcAft>
              <a:buFont typeface="Arial" panose="020B0604020202020204" pitchFamily="34" charset="0"/>
              <a:buChar char="•"/>
            </a:pPr>
            <a:endParaRPr lang="en-US" sz="1700" dirty="0"/>
          </a:p>
        </p:txBody>
      </p:sp>
    </p:spTree>
    <p:extLst>
      <p:ext uri="{BB962C8B-B14F-4D97-AF65-F5344CB8AC3E}">
        <p14:creationId xmlns:p14="http://schemas.microsoft.com/office/powerpoint/2010/main" val="67668195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Map&#10;&#10;Description automatically generated">
            <a:extLst>
              <a:ext uri="{FF2B5EF4-FFF2-40B4-BE49-F238E27FC236}">
                <a16:creationId xmlns:a16="http://schemas.microsoft.com/office/drawing/2014/main" id="{B5A2BCDA-1B00-46CB-AB7A-78914E0B32A7}"/>
              </a:ext>
            </a:extLst>
          </p:cNvPr>
          <p:cNvPicPr>
            <a:picLocks noChangeAspect="1"/>
          </p:cNvPicPr>
          <p:nvPr/>
        </p:nvPicPr>
        <p:blipFill rotWithShape="1">
          <a:blip r:embed="rId2">
            <a:extLst>
              <a:ext uri="{28A0092B-C50C-407E-A947-70E740481C1C}">
                <a14:useLocalDpi xmlns:a14="http://schemas.microsoft.com/office/drawing/2010/main" val="0"/>
              </a:ext>
            </a:extLst>
          </a:blip>
          <a:srcRect l="22992" r="27597"/>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9" name="TextBox 8">
            <a:extLst>
              <a:ext uri="{FF2B5EF4-FFF2-40B4-BE49-F238E27FC236}">
                <a16:creationId xmlns:a16="http://schemas.microsoft.com/office/drawing/2014/main" id="{9ED27A7F-0E4C-4FCE-8D16-8303EB8A0BEA}"/>
              </a:ext>
            </a:extLst>
          </p:cNvPr>
          <p:cNvSpPr txBox="1"/>
          <p:nvPr/>
        </p:nvSpPr>
        <p:spPr>
          <a:xfrm>
            <a:off x="6278528" y="1112291"/>
            <a:ext cx="5590572" cy="5189015"/>
          </a:xfrm>
          <a:prstGeom prst="rect">
            <a:avLst/>
          </a:prstGeom>
        </p:spPr>
        <p:txBody>
          <a:bodyPr vert="horz" lIns="91440" tIns="45720" rIns="91440" bIns="45720" rtlCol="0" anchor="t">
            <a:normAutofit fontScale="70000" lnSpcReduction="20000"/>
          </a:bodyPr>
          <a:lstStyle/>
          <a:p>
            <a:pPr algn="ctr">
              <a:lnSpc>
                <a:spcPct val="90000"/>
              </a:lnSpc>
              <a:spcAft>
                <a:spcPts val="600"/>
              </a:spcAft>
            </a:pPr>
            <a:r>
              <a:rPr lang="en-US" sz="3300" dirty="0"/>
              <a:t>A Nationally Syndicated FM Radio show designed to help individuals re-create new patterns of living through how they think and the habitual conditioning of their minds. BeU2thefull’s goal is to create mental mastery in the lives of those who align with this powerful message. </a:t>
            </a:r>
          </a:p>
          <a:p>
            <a:pPr algn="ctr">
              <a:lnSpc>
                <a:spcPct val="90000"/>
              </a:lnSpc>
              <a:spcAft>
                <a:spcPts val="600"/>
              </a:spcAft>
            </a:pPr>
            <a:endParaRPr lang="en-US" sz="3300" dirty="0"/>
          </a:p>
          <a:p>
            <a:pPr algn="ctr">
              <a:lnSpc>
                <a:spcPct val="90000"/>
              </a:lnSpc>
              <a:spcAft>
                <a:spcPts val="600"/>
              </a:spcAft>
            </a:pPr>
            <a:r>
              <a:rPr lang="en-US" sz="3300" dirty="0"/>
              <a:t>Our focus is to teach, educate and bring awareness to people that, “For as a man </a:t>
            </a:r>
            <a:r>
              <a:rPr lang="en-US" sz="3300" b="1" dirty="0"/>
              <a:t>thinks</a:t>
            </a:r>
            <a:r>
              <a:rPr lang="en-US" sz="3300" dirty="0"/>
              <a:t> within himself, so is he (or she).” Proverbs 23:7. Through personalized messages by the host, or dynamic interviews with individuals who have garnered great results in their life through the art of mental mastery, we desire to bring to our audience messages that undergird the power of mental mastery. When you control your thoughts, you control your life. </a:t>
            </a:r>
          </a:p>
          <a:p>
            <a:pPr>
              <a:lnSpc>
                <a:spcPct val="90000"/>
              </a:lnSpc>
              <a:spcAft>
                <a:spcPts val="600"/>
              </a:spcAft>
            </a:pPr>
            <a:endParaRPr lang="en-US" sz="1300" dirty="0"/>
          </a:p>
          <a:p>
            <a:pPr>
              <a:lnSpc>
                <a:spcPct val="90000"/>
              </a:lnSpc>
              <a:spcAft>
                <a:spcPts val="600"/>
              </a:spcAft>
            </a:pPr>
            <a:endParaRPr lang="en-US" sz="1300" dirty="0"/>
          </a:p>
          <a:p>
            <a:pPr indent="-228600">
              <a:lnSpc>
                <a:spcPct val="90000"/>
              </a:lnSpc>
              <a:spcAft>
                <a:spcPts val="600"/>
              </a:spcAft>
              <a:buFont typeface="Arial" panose="020B0604020202020204" pitchFamily="34" charset="0"/>
              <a:buChar char="•"/>
            </a:pPr>
            <a:endParaRPr lang="en-US" sz="1300" dirty="0"/>
          </a:p>
        </p:txBody>
      </p:sp>
    </p:spTree>
    <p:extLst>
      <p:ext uri="{BB962C8B-B14F-4D97-AF65-F5344CB8AC3E}">
        <p14:creationId xmlns:p14="http://schemas.microsoft.com/office/powerpoint/2010/main" val="235764135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891401DC-7AF6-42FA-BE31-CF773B6C8B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0"/>
            <a:ext cx="12188952" cy="68580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descr="A person standing in a room&#10;&#10;Description automatically generated">
            <a:extLst>
              <a:ext uri="{FF2B5EF4-FFF2-40B4-BE49-F238E27FC236}">
                <a16:creationId xmlns:a16="http://schemas.microsoft.com/office/drawing/2014/main" id="{F47A4E21-3D7C-478A-92DE-5106346B1E45}"/>
              </a:ext>
            </a:extLst>
          </p:cNvPr>
          <p:cNvPicPr>
            <a:picLocks noChangeAspect="1"/>
          </p:cNvPicPr>
          <p:nvPr/>
        </p:nvPicPr>
        <p:blipFill rotWithShape="1">
          <a:blip r:embed="rId2">
            <a:extLst>
              <a:ext uri="{28A0092B-C50C-407E-A947-70E740481C1C}">
                <a14:useLocalDpi xmlns:a14="http://schemas.microsoft.com/office/drawing/2010/main" val="0"/>
              </a:ext>
            </a:extLst>
          </a:blip>
          <a:srcRect r="10564" b="4"/>
          <a:stretch/>
        </p:blipFill>
        <p:spPr>
          <a:xfrm>
            <a:off x="1084726" y="346166"/>
            <a:ext cx="2067036" cy="1667453"/>
          </a:xfrm>
          <a:prstGeom prst="rect">
            <a:avLst/>
          </a:prstGeom>
        </p:spPr>
      </p:pic>
      <p:pic>
        <p:nvPicPr>
          <p:cNvPr id="13" name="Picture 12" descr="A picture containing ceiling, indoor, person, standing&#10;&#10;Description automatically generated">
            <a:extLst>
              <a:ext uri="{FF2B5EF4-FFF2-40B4-BE49-F238E27FC236}">
                <a16:creationId xmlns:a16="http://schemas.microsoft.com/office/drawing/2014/main" id="{9F38B295-55BD-442D-B231-03F889EF153E}"/>
              </a:ext>
            </a:extLst>
          </p:cNvPr>
          <p:cNvPicPr>
            <a:picLocks noChangeAspect="1"/>
          </p:cNvPicPr>
          <p:nvPr/>
        </p:nvPicPr>
        <p:blipFill rotWithShape="1">
          <a:blip r:embed="rId3">
            <a:extLst>
              <a:ext uri="{28A0092B-C50C-407E-A947-70E740481C1C}">
                <a14:useLocalDpi xmlns:a14="http://schemas.microsoft.com/office/drawing/2010/main" val="0"/>
              </a:ext>
            </a:extLst>
          </a:blip>
          <a:srcRect l="3995" r="8556" b="-2"/>
          <a:stretch/>
        </p:blipFill>
        <p:spPr>
          <a:xfrm>
            <a:off x="4489077" y="346167"/>
            <a:ext cx="1849602" cy="1586330"/>
          </a:xfrm>
          <a:prstGeom prst="rect">
            <a:avLst/>
          </a:prstGeom>
        </p:spPr>
      </p:pic>
      <p:pic>
        <p:nvPicPr>
          <p:cNvPr id="9" name="Picture 8" descr="A person standing in a room&#10;&#10;Description automatically generated">
            <a:extLst>
              <a:ext uri="{FF2B5EF4-FFF2-40B4-BE49-F238E27FC236}">
                <a16:creationId xmlns:a16="http://schemas.microsoft.com/office/drawing/2014/main" id="{2F8C7B2D-D941-4A8D-8EED-424712B2F06D}"/>
              </a:ext>
            </a:extLst>
          </p:cNvPr>
          <p:cNvPicPr>
            <a:picLocks noChangeAspect="1"/>
          </p:cNvPicPr>
          <p:nvPr/>
        </p:nvPicPr>
        <p:blipFill rotWithShape="1">
          <a:blip r:embed="rId4">
            <a:extLst>
              <a:ext uri="{28A0092B-C50C-407E-A947-70E740481C1C}">
                <a14:useLocalDpi xmlns:a14="http://schemas.microsoft.com/office/drawing/2010/main" val="0"/>
              </a:ext>
            </a:extLst>
          </a:blip>
          <a:srcRect t="16880" r="5" b="4214"/>
          <a:stretch/>
        </p:blipFill>
        <p:spPr>
          <a:xfrm>
            <a:off x="529467" y="2639045"/>
            <a:ext cx="3005377" cy="1588934"/>
          </a:xfrm>
          <a:prstGeom prst="rect">
            <a:avLst/>
          </a:prstGeom>
        </p:spPr>
      </p:pic>
      <p:pic>
        <p:nvPicPr>
          <p:cNvPr id="15" name="Picture 14" descr="A group of people in a room&#10;&#10;Description automatically generated">
            <a:extLst>
              <a:ext uri="{FF2B5EF4-FFF2-40B4-BE49-F238E27FC236}">
                <a16:creationId xmlns:a16="http://schemas.microsoft.com/office/drawing/2014/main" id="{0120724D-8405-47D3-96AD-34AC6ED2E90E}"/>
              </a:ext>
            </a:extLst>
          </p:cNvPr>
          <p:cNvPicPr>
            <a:picLocks noChangeAspect="1"/>
          </p:cNvPicPr>
          <p:nvPr/>
        </p:nvPicPr>
        <p:blipFill rotWithShape="1">
          <a:blip r:embed="rId5">
            <a:extLst>
              <a:ext uri="{28A0092B-C50C-407E-A947-70E740481C1C}">
                <a14:useLocalDpi xmlns:a14="http://schemas.microsoft.com/office/drawing/2010/main" val="0"/>
              </a:ext>
            </a:extLst>
          </a:blip>
          <a:srcRect l="19583" r="13666" b="-2"/>
          <a:stretch/>
        </p:blipFill>
        <p:spPr>
          <a:xfrm>
            <a:off x="1239245" y="4930536"/>
            <a:ext cx="1582657" cy="1582664"/>
          </a:xfrm>
          <a:prstGeom prst="rect">
            <a:avLst/>
          </a:prstGeom>
        </p:spPr>
      </p:pic>
      <p:sp>
        <p:nvSpPr>
          <p:cNvPr id="60" name="Rectangle 59">
            <a:extLst>
              <a:ext uri="{FF2B5EF4-FFF2-40B4-BE49-F238E27FC236}">
                <a16:creationId xmlns:a16="http://schemas.microsoft.com/office/drawing/2014/main" id="{2B7203F0-D9CB-4774-B9D4-B3AB625DFB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7495" y="2300641"/>
            <a:ext cx="8124506" cy="455736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4876290A-7644-4EE6-9DC5-EEBB1F026371}"/>
              </a:ext>
            </a:extLst>
          </p:cNvPr>
          <p:cNvSpPr txBox="1"/>
          <p:nvPr/>
        </p:nvSpPr>
        <p:spPr>
          <a:xfrm>
            <a:off x="4080082" y="2163841"/>
            <a:ext cx="3304581" cy="101689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kern="1200" dirty="0">
                <a:solidFill>
                  <a:srgbClr val="FFFFFF"/>
                </a:solidFill>
                <a:latin typeface="+mj-lt"/>
                <a:ea typeface="+mj-ea"/>
                <a:cs typeface="+mj-cs"/>
              </a:rPr>
              <a:t>About the Host</a:t>
            </a:r>
          </a:p>
        </p:txBody>
      </p:sp>
      <p:cxnSp>
        <p:nvCxnSpPr>
          <p:cNvPr id="62" name="Straight Connector 61">
            <a:extLst>
              <a:ext uri="{FF2B5EF4-FFF2-40B4-BE49-F238E27FC236}">
                <a16:creationId xmlns:a16="http://schemas.microsoft.com/office/drawing/2014/main" id="{A88CB8AF-5631-45C6-BFEC-971C4D6E58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2285774"/>
            <a:ext cx="12188952"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F2EA1AF-73AB-4FCB-B4EE-0E42E7250F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4571548"/>
            <a:ext cx="4064320"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5A18FBF-6157-4210-BEF2-9A6C31FA89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4319" y="-680"/>
            <a:ext cx="0" cy="6858003"/>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43C9CCA8-3CEC-4CD0-A624-A701C61251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87597" y="-680"/>
            <a:ext cx="0" cy="224028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DFDA711-2183-447C-AA6C-B1B5643763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10875" y="-680"/>
            <a:ext cx="0" cy="224028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pic>
        <p:nvPicPr>
          <p:cNvPr id="17" name="Picture 16" descr="A person standing in a room&#10;&#10;Description automatically generated">
            <a:extLst>
              <a:ext uri="{FF2B5EF4-FFF2-40B4-BE49-F238E27FC236}">
                <a16:creationId xmlns:a16="http://schemas.microsoft.com/office/drawing/2014/main" id="{59EBD63E-1DE4-474F-9343-3E99EB318D9E}"/>
              </a:ext>
            </a:extLst>
          </p:cNvPr>
          <p:cNvPicPr>
            <a:picLocks noChangeAspect="1"/>
          </p:cNvPicPr>
          <p:nvPr/>
        </p:nvPicPr>
        <p:blipFill rotWithShape="1">
          <a:blip r:embed="rId6">
            <a:extLst>
              <a:ext uri="{28A0092B-C50C-407E-A947-70E740481C1C}">
                <a14:useLocalDpi xmlns:a14="http://schemas.microsoft.com/office/drawing/2010/main" val="0"/>
              </a:ext>
            </a:extLst>
          </a:blip>
          <a:srcRect t="22323" r="-3" b="11416"/>
          <a:stretch/>
        </p:blipFill>
        <p:spPr>
          <a:xfrm>
            <a:off x="10196805" y="346166"/>
            <a:ext cx="1346694" cy="1586323"/>
          </a:xfrm>
          <a:prstGeom prst="rect">
            <a:avLst/>
          </a:prstGeom>
        </p:spPr>
      </p:pic>
      <p:sp>
        <p:nvSpPr>
          <p:cNvPr id="5" name="Rectangle 4">
            <a:extLst>
              <a:ext uri="{FF2B5EF4-FFF2-40B4-BE49-F238E27FC236}">
                <a16:creationId xmlns:a16="http://schemas.microsoft.com/office/drawing/2014/main" id="{2BCF8018-4D00-4954-AD77-468722977309}"/>
              </a:ext>
            </a:extLst>
          </p:cNvPr>
          <p:cNvSpPr/>
          <p:nvPr/>
        </p:nvSpPr>
        <p:spPr>
          <a:xfrm>
            <a:off x="4120649" y="2695375"/>
            <a:ext cx="3846644" cy="3595013"/>
          </a:xfrm>
          <a:prstGeom prst="rect">
            <a:avLst/>
          </a:prstGeom>
        </p:spPr>
        <p:txBody>
          <a:bodyPr vert="horz" lIns="91440" tIns="45720" rIns="91440" bIns="45720" rtlCol="0">
            <a:noAutofit/>
          </a:bodyPr>
          <a:lstStyle/>
          <a:p>
            <a:pPr marR="0">
              <a:lnSpc>
                <a:spcPct val="90000"/>
              </a:lnSpc>
              <a:spcBef>
                <a:spcPts val="0"/>
              </a:spcBef>
              <a:spcAft>
                <a:spcPts val="600"/>
              </a:spcAft>
            </a:pPr>
            <a:endParaRPr lang="en-US" sz="1100" dirty="0">
              <a:solidFill>
                <a:srgbClr val="FFFFFF"/>
              </a:solidFill>
              <a:effectLst/>
            </a:endParaRPr>
          </a:p>
          <a:p>
            <a:pPr marR="0">
              <a:lnSpc>
                <a:spcPct val="90000"/>
              </a:lnSpc>
              <a:spcBef>
                <a:spcPts val="0"/>
              </a:spcBef>
              <a:spcAft>
                <a:spcPts val="600"/>
              </a:spcAft>
            </a:pPr>
            <a:r>
              <a:rPr lang="en-US" sz="1600" dirty="0">
                <a:solidFill>
                  <a:srgbClr val="FFFFFF"/>
                </a:solidFill>
                <a:effectLst/>
              </a:rPr>
              <a:t>Janice is the visionary behind BeU2TheFull.  She is a Certified Master Life Coach, </a:t>
            </a:r>
            <a:r>
              <a:rPr lang="en-US" sz="1600" dirty="0">
                <a:solidFill>
                  <a:srgbClr val="FFFFFF"/>
                </a:solidFill>
              </a:rPr>
              <a:t>Author,  Writer, Speaker and Board Certified in Metaphysics. Her journey has led her to live from a more awakened perspective through the dismantling of old auto pilot beliefs and programs. Through her renewal process she </a:t>
            </a:r>
            <a:r>
              <a:rPr lang="en-US" sz="1600" dirty="0">
                <a:solidFill>
                  <a:srgbClr val="FFFFFF"/>
                </a:solidFill>
                <a:effectLst/>
              </a:rPr>
              <a:t>felt there must be others like her who desire a fresh beginning as well.</a:t>
            </a:r>
          </a:p>
          <a:p>
            <a:pPr marR="0">
              <a:lnSpc>
                <a:spcPct val="90000"/>
              </a:lnSpc>
              <a:spcBef>
                <a:spcPts val="0"/>
              </a:spcBef>
              <a:spcAft>
                <a:spcPts val="600"/>
              </a:spcAft>
            </a:pPr>
            <a:r>
              <a:rPr lang="en-US" sz="1600" dirty="0">
                <a:solidFill>
                  <a:srgbClr val="FFFFFF"/>
                </a:solidFill>
                <a:effectLst/>
              </a:rPr>
              <a:t>BEU2theFull, is the space for that individual to become a better version of themselves so that they can let go of the programming, paradigms, and habitual beliefs that no longer serve the person.  The vision is to transform the way individuals have been programmed to think and do life. </a:t>
            </a:r>
          </a:p>
        </p:txBody>
      </p:sp>
      <p:sp>
        <p:nvSpPr>
          <p:cNvPr id="32" name="Rectangle 31">
            <a:extLst>
              <a:ext uri="{FF2B5EF4-FFF2-40B4-BE49-F238E27FC236}">
                <a16:creationId xmlns:a16="http://schemas.microsoft.com/office/drawing/2014/main" id="{53761DA5-EA27-4F0A-A79E-DC271FD9ED75}"/>
              </a:ext>
            </a:extLst>
          </p:cNvPr>
          <p:cNvSpPr/>
          <p:nvPr/>
        </p:nvSpPr>
        <p:spPr>
          <a:xfrm>
            <a:off x="7967293" y="2379574"/>
            <a:ext cx="4067495" cy="4132260"/>
          </a:xfrm>
          <a:prstGeom prst="rect">
            <a:avLst/>
          </a:prstGeom>
        </p:spPr>
        <p:txBody>
          <a:bodyPr vert="horz" lIns="91440" tIns="45720" rIns="91440" bIns="45720" rtlCol="0">
            <a:noAutofit/>
          </a:bodyPr>
          <a:lstStyle/>
          <a:p>
            <a:pPr marR="0">
              <a:lnSpc>
                <a:spcPct val="90000"/>
              </a:lnSpc>
              <a:spcBef>
                <a:spcPts val="0"/>
              </a:spcBef>
              <a:spcAft>
                <a:spcPts val="600"/>
              </a:spcAft>
            </a:pPr>
            <a:endParaRPr lang="en-US" sz="1100" dirty="0">
              <a:solidFill>
                <a:srgbClr val="FFFFFF"/>
              </a:solidFill>
            </a:endParaRPr>
          </a:p>
          <a:p>
            <a:pPr marR="0">
              <a:lnSpc>
                <a:spcPct val="90000"/>
              </a:lnSpc>
              <a:spcBef>
                <a:spcPts val="0"/>
              </a:spcBef>
              <a:spcAft>
                <a:spcPts val="600"/>
              </a:spcAft>
            </a:pPr>
            <a:r>
              <a:rPr lang="en-US" sz="1600" dirty="0">
                <a:solidFill>
                  <a:srgbClr val="FFFFFF"/>
                </a:solidFill>
              </a:rPr>
              <a:t>This is accomplished by breaking </a:t>
            </a:r>
            <a:r>
              <a:rPr lang="en-US" sz="1600" dirty="0">
                <a:solidFill>
                  <a:srgbClr val="FFFFFF"/>
                </a:solidFill>
                <a:effectLst/>
              </a:rPr>
              <a:t>old mental paradigms that have been constructed through traditions, societal programming, culture, church, etc. that have kept so many individuals stuck and living from a limited perspective.   </a:t>
            </a:r>
          </a:p>
          <a:p>
            <a:pPr marR="0">
              <a:lnSpc>
                <a:spcPct val="90000"/>
              </a:lnSpc>
              <a:spcBef>
                <a:spcPts val="0"/>
              </a:spcBef>
              <a:spcAft>
                <a:spcPts val="600"/>
              </a:spcAft>
            </a:pPr>
            <a:endParaRPr lang="en-US" sz="1600" dirty="0">
              <a:solidFill>
                <a:srgbClr val="FFFFFF"/>
              </a:solidFill>
            </a:endParaRPr>
          </a:p>
          <a:p>
            <a:pPr marR="0">
              <a:lnSpc>
                <a:spcPct val="90000"/>
              </a:lnSpc>
              <a:spcBef>
                <a:spcPts val="0"/>
              </a:spcBef>
              <a:spcAft>
                <a:spcPts val="600"/>
              </a:spcAft>
            </a:pPr>
            <a:r>
              <a:rPr lang="en-US" sz="1600" dirty="0">
                <a:solidFill>
                  <a:srgbClr val="FFFFFF"/>
                </a:solidFill>
                <a:effectLst/>
              </a:rPr>
              <a:t>BeU2TheFull encourages individuals to be mentally masterful in their creation of new life experiences. </a:t>
            </a:r>
          </a:p>
          <a:p>
            <a:pPr marR="0">
              <a:lnSpc>
                <a:spcPct val="90000"/>
              </a:lnSpc>
              <a:spcBef>
                <a:spcPts val="0"/>
              </a:spcBef>
              <a:spcAft>
                <a:spcPts val="600"/>
              </a:spcAft>
            </a:pPr>
            <a:r>
              <a:rPr lang="en-US" sz="1600" dirty="0">
                <a:solidFill>
                  <a:srgbClr val="FFFFFF"/>
                </a:solidFill>
                <a:effectLst/>
              </a:rPr>
              <a:t> </a:t>
            </a:r>
          </a:p>
          <a:p>
            <a:pPr marR="0">
              <a:lnSpc>
                <a:spcPct val="90000"/>
              </a:lnSpc>
              <a:spcBef>
                <a:spcPts val="0"/>
              </a:spcBef>
              <a:spcAft>
                <a:spcPts val="600"/>
              </a:spcAft>
            </a:pPr>
            <a:r>
              <a:rPr lang="en-US" sz="1600" dirty="0">
                <a:solidFill>
                  <a:srgbClr val="FFFFFF"/>
                </a:solidFill>
                <a:effectLst/>
              </a:rPr>
              <a:t>Janice has authored and published four books, </a:t>
            </a:r>
            <a:r>
              <a:rPr lang="en-US" sz="1600" i="1" dirty="0">
                <a:solidFill>
                  <a:srgbClr val="FFFFFF"/>
                </a:solidFill>
                <a:effectLst/>
              </a:rPr>
              <a:t>Bruised, Broken and Blessed</a:t>
            </a:r>
            <a:r>
              <a:rPr lang="en-US" sz="1600" dirty="0">
                <a:solidFill>
                  <a:srgbClr val="FFFFFF"/>
                </a:solidFill>
                <a:effectLst/>
              </a:rPr>
              <a:t>, </a:t>
            </a:r>
            <a:r>
              <a:rPr lang="en-US" sz="1600" i="1" dirty="0">
                <a:solidFill>
                  <a:srgbClr val="FFFFFF"/>
                </a:solidFill>
                <a:effectLst/>
              </a:rPr>
              <a:t>Let the Redeemed of the Lord Say So, Unafraid and Fifty: Pushing the Reset Button on Your Life and The Joy Tour: Optimum Success in the Workplace and other anthology projects. </a:t>
            </a:r>
            <a:r>
              <a:rPr lang="en-US" sz="1600" dirty="0">
                <a:solidFill>
                  <a:srgbClr val="FFFFFF"/>
                </a:solidFill>
                <a:effectLst/>
              </a:rPr>
              <a:t> </a:t>
            </a:r>
          </a:p>
        </p:txBody>
      </p:sp>
      <p:pic>
        <p:nvPicPr>
          <p:cNvPr id="3" name="Picture 2" descr="A group of women sitting in chairs&#10;&#10;Description automatically generated with medium confidence">
            <a:extLst>
              <a:ext uri="{FF2B5EF4-FFF2-40B4-BE49-F238E27FC236}">
                <a16:creationId xmlns:a16="http://schemas.microsoft.com/office/drawing/2014/main" id="{C72F6B0A-8D62-46A8-AD43-7EA15960D2C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01657" y="446405"/>
            <a:ext cx="2337579" cy="1314888"/>
          </a:xfrm>
          <a:prstGeom prst="rect">
            <a:avLst/>
          </a:prstGeom>
        </p:spPr>
      </p:pic>
    </p:spTree>
    <p:extLst>
      <p:ext uri="{BB962C8B-B14F-4D97-AF65-F5344CB8AC3E}">
        <p14:creationId xmlns:p14="http://schemas.microsoft.com/office/powerpoint/2010/main" val="21485418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Map&#10;&#10;Description automatically generated">
            <a:extLst>
              <a:ext uri="{FF2B5EF4-FFF2-40B4-BE49-F238E27FC236}">
                <a16:creationId xmlns:a16="http://schemas.microsoft.com/office/drawing/2014/main" id="{B5A2BCDA-1B00-46CB-AB7A-78914E0B32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529" y="1403595"/>
            <a:ext cx="5024882" cy="2826498"/>
          </a:xfrm>
          <a:prstGeom prst="rect">
            <a:avLst/>
          </a:prstGeom>
        </p:spPr>
      </p:pic>
      <p:sp>
        <p:nvSpPr>
          <p:cNvPr id="9" name="TextBox 8">
            <a:extLst>
              <a:ext uri="{FF2B5EF4-FFF2-40B4-BE49-F238E27FC236}">
                <a16:creationId xmlns:a16="http://schemas.microsoft.com/office/drawing/2014/main" id="{9ED27A7F-0E4C-4FCE-8D16-8303EB8A0BEA}"/>
              </a:ext>
            </a:extLst>
          </p:cNvPr>
          <p:cNvSpPr txBox="1"/>
          <p:nvPr/>
        </p:nvSpPr>
        <p:spPr>
          <a:xfrm>
            <a:off x="6167848" y="76706"/>
            <a:ext cx="5803623" cy="5705271"/>
          </a:xfrm>
          <a:prstGeom prst="rect">
            <a:avLst/>
          </a:prstGeom>
        </p:spPr>
        <p:txBody>
          <a:bodyPr vert="horz" lIns="91440" tIns="45720" rIns="91440" bIns="45720" rtlCol="0" anchor="t">
            <a:normAutofit fontScale="55000" lnSpcReduction="20000"/>
          </a:bodyPr>
          <a:lstStyle/>
          <a:p>
            <a:pPr algn="ctr">
              <a:lnSpc>
                <a:spcPct val="90000"/>
              </a:lnSpc>
              <a:spcAft>
                <a:spcPts val="600"/>
              </a:spcAft>
            </a:pPr>
            <a:r>
              <a:rPr lang="en-US" sz="6400" b="1" dirty="0"/>
              <a:t>RADIO</a:t>
            </a:r>
          </a:p>
          <a:p>
            <a:pPr algn="ctr">
              <a:lnSpc>
                <a:spcPct val="90000"/>
              </a:lnSpc>
              <a:spcAft>
                <a:spcPts val="600"/>
              </a:spcAft>
            </a:pPr>
            <a:r>
              <a:rPr lang="en-US" sz="6400" b="1" dirty="0"/>
              <a:t>AIRING LIST </a:t>
            </a:r>
          </a:p>
          <a:p>
            <a:pPr indent="-228600">
              <a:lnSpc>
                <a:spcPct val="90000"/>
              </a:lnSpc>
              <a:spcAft>
                <a:spcPts val="600"/>
              </a:spcAft>
              <a:buFont typeface="Arial" panose="020B0604020202020204" pitchFamily="34" charset="0"/>
              <a:buChar char="•"/>
            </a:pPr>
            <a:endParaRPr lang="en-US" sz="3300" b="1" dirty="0"/>
          </a:p>
          <a:p>
            <a:pPr marL="285750" indent="-228600">
              <a:lnSpc>
                <a:spcPct val="90000"/>
              </a:lnSpc>
              <a:spcAft>
                <a:spcPts val="600"/>
              </a:spcAft>
              <a:buFont typeface="Arial" panose="020B0604020202020204" pitchFamily="34" charset="0"/>
              <a:buChar char="•"/>
            </a:pPr>
            <a:r>
              <a:rPr lang="en-US" sz="3300" b="1" dirty="0"/>
              <a:t>Metro Atlanta, Georgia </a:t>
            </a:r>
            <a:r>
              <a:rPr lang="en-US" sz="3300" dirty="0"/>
              <a:t>(Dallas, Hiram, Powder Springs, Douglasville)</a:t>
            </a:r>
            <a:endParaRPr lang="en-US" sz="3300" b="1" dirty="0"/>
          </a:p>
          <a:p>
            <a:pPr>
              <a:lnSpc>
                <a:spcPct val="90000"/>
              </a:lnSpc>
              <a:spcAft>
                <a:spcPts val="600"/>
              </a:spcAft>
            </a:pPr>
            <a:r>
              <a:rPr lang="en-US" sz="3300" dirty="0"/>
              <a:t>     Station: WDJY 99.1 FM  | wdjyfm.com </a:t>
            </a:r>
          </a:p>
          <a:p>
            <a:pPr>
              <a:lnSpc>
                <a:spcPct val="90000"/>
              </a:lnSpc>
              <a:spcAft>
                <a:spcPts val="600"/>
              </a:spcAft>
            </a:pPr>
            <a:r>
              <a:rPr lang="en-US" sz="3300" dirty="0"/>
              <a:t>              </a:t>
            </a:r>
          </a:p>
          <a:p>
            <a:pPr marL="285750" indent="-228600">
              <a:lnSpc>
                <a:spcPct val="90000"/>
              </a:lnSpc>
              <a:spcAft>
                <a:spcPts val="600"/>
              </a:spcAft>
              <a:buFont typeface="Arial" panose="020B0604020202020204" pitchFamily="34" charset="0"/>
              <a:buChar char="•"/>
            </a:pPr>
            <a:r>
              <a:rPr lang="en-US" sz="3300" b="1" dirty="0"/>
              <a:t>Highland Heights, Ohio &amp; Kentucky </a:t>
            </a:r>
          </a:p>
          <a:p>
            <a:pPr>
              <a:lnSpc>
                <a:spcPct val="90000"/>
              </a:lnSpc>
              <a:spcAft>
                <a:spcPts val="600"/>
              </a:spcAft>
            </a:pPr>
            <a:r>
              <a:rPr lang="en-US" sz="3300" dirty="0"/>
              <a:t>      Station: WTTA 101.2 FM |wttafm.com</a:t>
            </a:r>
          </a:p>
          <a:p>
            <a:pPr>
              <a:lnSpc>
                <a:spcPct val="90000"/>
              </a:lnSpc>
              <a:spcAft>
                <a:spcPts val="600"/>
              </a:spcAft>
            </a:pPr>
            <a:endParaRPr lang="en-US" sz="3300" b="1" dirty="0"/>
          </a:p>
          <a:p>
            <a:pPr marL="285750" indent="-228600">
              <a:lnSpc>
                <a:spcPct val="90000"/>
              </a:lnSpc>
              <a:spcAft>
                <a:spcPts val="600"/>
              </a:spcAft>
              <a:buFont typeface="Arial" panose="020B0604020202020204" pitchFamily="34" charset="0"/>
              <a:buChar char="•"/>
            </a:pPr>
            <a:r>
              <a:rPr lang="en-US" sz="3300" b="1" dirty="0"/>
              <a:t>Radio Fairfax </a:t>
            </a:r>
            <a:r>
              <a:rPr lang="en-US" sz="3300" dirty="0"/>
              <a:t>| </a:t>
            </a:r>
            <a:r>
              <a:rPr lang="en-US" sz="3300" dirty="0">
                <a:hlinkClick r:id="rId3">
                  <a:extLst>
                    <a:ext uri="{A12FA001-AC4F-418D-AE19-62706E023703}">
                      <ahyp:hlinkClr xmlns:ahyp="http://schemas.microsoft.com/office/drawing/2018/hyperlinkcolor" val="tx"/>
                    </a:ext>
                  </a:extLst>
                </a:hlinkClick>
              </a:rPr>
              <a:t>https://tunein.com/Radio-Fairfax</a:t>
            </a:r>
            <a:r>
              <a:rPr lang="en-US" sz="3300" dirty="0"/>
              <a:t>                                                                                                                                      (airs 4th Wednesday of each month on Community Radio at 8:00 a.m.)</a:t>
            </a:r>
          </a:p>
          <a:p>
            <a:pPr marL="285750" indent="-228600">
              <a:lnSpc>
                <a:spcPct val="90000"/>
              </a:lnSpc>
              <a:spcAft>
                <a:spcPts val="600"/>
              </a:spcAft>
              <a:buFont typeface="Arial" panose="020B0604020202020204" pitchFamily="34" charset="0"/>
              <a:buChar char="•"/>
            </a:pPr>
            <a:endParaRPr lang="en-US" sz="3300" dirty="0"/>
          </a:p>
          <a:p>
            <a:pPr marL="285750" indent="-228600">
              <a:lnSpc>
                <a:spcPct val="90000"/>
              </a:lnSpc>
              <a:spcAft>
                <a:spcPts val="600"/>
              </a:spcAft>
              <a:buFont typeface="Arial" panose="020B0604020202020204" pitchFamily="34" charset="0"/>
              <a:buChar char="•"/>
            </a:pPr>
            <a:r>
              <a:rPr lang="en-US" sz="3300" dirty="0"/>
              <a:t>Talk10 | Internet Only FM Station                       www.talk10FM.com</a:t>
            </a:r>
          </a:p>
          <a:p>
            <a:pPr marL="285750" indent="-228600">
              <a:lnSpc>
                <a:spcPct val="90000"/>
              </a:lnSpc>
              <a:spcAft>
                <a:spcPts val="600"/>
              </a:spcAft>
              <a:buFont typeface="Arial" panose="020B0604020202020204" pitchFamily="34" charset="0"/>
              <a:buChar char="•"/>
            </a:pPr>
            <a:endParaRPr lang="en-US" sz="3300" dirty="0"/>
          </a:p>
          <a:p>
            <a:pPr marL="285750" indent="-228600">
              <a:lnSpc>
                <a:spcPct val="90000"/>
              </a:lnSpc>
              <a:spcAft>
                <a:spcPts val="600"/>
              </a:spcAft>
              <a:buFont typeface="Arial" panose="020B0604020202020204" pitchFamily="34" charset="0"/>
              <a:buChar char="•"/>
            </a:pPr>
            <a:r>
              <a:rPr lang="en-US" sz="3300" b="1" dirty="0"/>
              <a:t>Airs Thursdays 12pm  EST in the below cities and more.  Mon – Fri 7-8pm, 11pm-12am, 5-6am </a:t>
            </a:r>
            <a:endParaRPr lang="en-US" sz="3300" dirty="0"/>
          </a:p>
          <a:p>
            <a:pPr marL="285750" indent="-228600">
              <a:lnSpc>
                <a:spcPct val="90000"/>
              </a:lnSpc>
              <a:spcAft>
                <a:spcPts val="600"/>
              </a:spcAft>
              <a:buFont typeface="Arial" panose="020B0604020202020204" pitchFamily="34" charset="0"/>
              <a:buChar char="•"/>
            </a:pPr>
            <a:endParaRPr lang="en-US" sz="3300" dirty="0"/>
          </a:p>
          <a:p>
            <a:pPr marL="285750" indent="-228600">
              <a:lnSpc>
                <a:spcPct val="90000"/>
              </a:lnSpc>
              <a:spcAft>
                <a:spcPts val="600"/>
              </a:spcAft>
              <a:buFont typeface="Arial" panose="020B0604020202020204" pitchFamily="34" charset="0"/>
              <a:buChar char="•"/>
            </a:pPr>
            <a:endParaRPr lang="en-US" sz="3300" dirty="0"/>
          </a:p>
          <a:p>
            <a:pPr marL="285750" indent="-228600">
              <a:lnSpc>
                <a:spcPct val="90000"/>
              </a:lnSpc>
              <a:spcAft>
                <a:spcPts val="600"/>
              </a:spcAft>
              <a:buFont typeface="Arial" panose="020B0604020202020204" pitchFamily="34" charset="0"/>
              <a:buChar char="•"/>
            </a:pPr>
            <a:endParaRPr lang="en-US" sz="3300" dirty="0"/>
          </a:p>
          <a:p>
            <a:pPr indent="-228600">
              <a:lnSpc>
                <a:spcPct val="90000"/>
              </a:lnSpc>
              <a:spcAft>
                <a:spcPts val="600"/>
              </a:spcAft>
              <a:buFont typeface="Arial" panose="020B0604020202020204" pitchFamily="34" charset="0"/>
              <a:buChar char="•"/>
            </a:pPr>
            <a:endParaRPr lang="en-US" sz="3300" dirty="0"/>
          </a:p>
          <a:p>
            <a:pPr indent="-228600">
              <a:lnSpc>
                <a:spcPct val="90000"/>
              </a:lnSpc>
              <a:spcAft>
                <a:spcPts val="600"/>
              </a:spcAft>
              <a:buFont typeface="Arial" panose="020B0604020202020204" pitchFamily="34" charset="0"/>
              <a:buChar char="•"/>
            </a:pPr>
            <a:endParaRPr lang="en-US" sz="900" dirty="0"/>
          </a:p>
        </p:txBody>
      </p:sp>
      <p:sp>
        <p:nvSpPr>
          <p:cNvPr id="6" name="TextBox 5">
            <a:extLst>
              <a:ext uri="{FF2B5EF4-FFF2-40B4-BE49-F238E27FC236}">
                <a16:creationId xmlns:a16="http://schemas.microsoft.com/office/drawing/2014/main" id="{26BFA9FF-F3FA-4C65-9590-17D3C6A18C13}"/>
              </a:ext>
            </a:extLst>
          </p:cNvPr>
          <p:cNvSpPr txBox="1"/>
          <p:nvPr/>
        </p:nvSpPr>
        <p:spPr>
          <a:xfrm>
            <a:off x="5803625" y="5469577"/>
            <a:ext cx="6172782" cy="1169551"/>
          </a:xfrm>
          <a:prstGeom prst="rect">
            <a:avLst/>
          </a:prstGeom>
          <a:noFill/>
        </p:spPr>
        <p:txBody>
          <a:bodyPr wrap="square" rtlCol="0">
            <a:spAutoFit/>
          </a:bodyPr>
          <a:lstStyle/>
          <a:p>
            <a:pPr algn="ctr"/>
            <a:r>
              <a:rPr lang="en-US" sz="1400" u="sng" dirty="0"/>
              <a:t>Summer 2021 Nielson Arbitron Report</a:t>
            </a:r>
          </a:p>
          <a:p>
            <a:pPr algn="ctr"/>
            <a:endParaRPr lang="en-US" sz="1400" u="sng" dirty="0"/>
          </a:p>
          <a:p>
            <a:r>
              <a:rPr lang="en-US" sz="1400" dirty="0"/>
              <a:t>Cumulative Listeners to </a:t>
            </a:r>
            <a:r>
              <a:rPr lang="en-US" sz="1400" dirty="0" err="1"/>
              <a:t>wdjyfm</a:t>
            </a:r>
            <a:r>
              <a:rPr lang="en-US" sz="1400" dirty="0"/>
              <a:t>:  655,350</a:t>
            </a:r>
          </a:p>
          <a:p>
            <a:r>
              <a:rPr lang="en-US" sz="1400" dirty="0"/>
              <a:t>Day time listeners for my show:  12:00 pm – 1:00 pm, Thursdays </a:t>
            </a:r>
            <a:r>
              <a:rPr lang="en-US" sz="1400" b="1" dirty="0"/>
              <a:t>– 27,900</a:t>
            </a:r>
          </a:p>
          <a:p>
            <a:r>
              <a:rPr lang="en-US" sz="1400" dirty="0"/>
              <a:t>Day time internet listeners for my show: 12:00 pm – 1:00 pm., Thursdays – </a:t>
            </a:r>
            <a:r>
              <a:rPr lang="en-US" sz="1400" b="1" dirty="0"/>
              <a:t>1,600</a:t>
            </a:r>
          </a:p>
        </p:txBody>
      </p:sp>
    </p:spTree>
    <p:extLst>
      <p:ext uri="{BB962C8B-B14F-4D97-AF65-F5344CB8AC3E}">
        <p14:creationId xmlns:p14="http://schemas.microsoft.com/office/powerpoint/2010/main" val="178410701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1821841-3087-47FB-B2D0-A4D0A4030A2A}"/>
              </a:ext>
            </a:extLst>
          </p:cNvPr>
          <p:cNvPicPr>
            <a:picLocks noChangeAspect="1" noChangeArrowheads="1"/>
          </p:cNvPicPr>
          <p:nvPr/>
        </p:nvPicPr>
        <p:blipFill rotWithShape="1">
          <a:blip r:embed="rId2">
            <a:duotone>
              <a:prstClr val="black"/>
              <a:schemeClr val="tx2">
                <a:tint val="45000"/>
                <a:satMod val="400000"/>
              </a:schemeClr>
            </a:duotone>
            <a:alphaModFix amt="35000"/>
            <a:extLst>
              <a:ext uri="{28A0092B-C50C-407E-A947-70E740481C1C}">
                <a14:useLocalDpi xmlns:a14="http://schemas.microsoft.com/office/drawing/2010/main" val="0"/>
              </a:ext>
            </a:extLst>
          </a:blip>
          <a:srcRect t="26518" b="35946"/>
          <a:stretch/>
        </p:blipFill>
        <p:spPr bwMode="auto">
          <a:xfrm>
            <a:off x="-19" y="10"/>
            <a:ext cx="12192000" cy="6855948"/>
          </a:xfrm>
          <a:prstGeom prst="rect">
            <a:avLst/>
          </a:prstGeom>
          <a:noFill/>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9" name="TextBox 8">
            <a:extLst>
              <a:ext uri="{FF2B5EF4-FFF2-40B4-BE49-F238E27FC236}">
                <a16:creationId xmlns:a16="http://schemas.microsoft.com/office/drawing/2014/main" id="{9ED27A7F-0E4C-4FCE-8D16-8303EB8A0BEA}"/>
              </a:ext>
            </a:extLst>
          </p:cNvPr>
          <p:cNvSpPr txBox="1"/>
          <p:nvPr/>
        </p:nvSpPr>
        <p:spPr>
          <a:xfrm>
            <a:off x="801098" y="467011"/>
            <a:ext cx="5277333" cy="1776820"/>
          </a:xfrm>
          <a:prstGeom prst="rect">
            <a:avLst/>
          </a:prstGeom>
        </p:spPr>
        <p:txBody>
          <a:bodyPr vert="horz" lIns="91440" tIns="45720" rIns="91440" bIns="45720" rtlCol="0" anchor="ctr">
            <a:normAutofit fontScale="92500" lnSpcReduction="10000"/>
          </a:bodyPr>
          <a:lstStyle/>
          <a:p>
            <a:pPr>
              <a:lnSpc>
                <a:spcPct val="90000"/>
              </a:lnSpc>
              <a:spcBef>
                <a:spcPct val="0"/>
              </a:spcBef>
              <a:spcAft>
                <a:spcPts val="600"/>
              </a:spcAft>
            </a:pPr>
            <a:r>
              <a:rPr lang="en-US" sz="4700" b="1" kern="1200" dirty="0">
                <a:solidFill>
                  <a:schemeClr val="tx1"/>
                </a:solidFill>
                <a:latin typeface="+mj-lt"/>
                <a:ea typeface="+mj-ea"/>
                <a:cs typeface="+mj-cs"/>
              </a:rPr>
              <a:t>PODCAST</a:t>
            </a:r>
          </a:p>
          <a:p>
            <a:pPr>
              <a:lnSpc>
                <a:spcPct val="90000"/>
              </a:lnSpc>
              <a:spcBef>
                <a:spcPct val="0"/>
              </a:spcBef>
              <a:spcAft>
                <a:spcPts val="600"/>
              </a:spcAft>
            </a:pPr>
            <a:endParaRPr lang="en-US" sz="2800" b="1" kern="1200" dirty="0">
              <a:solidFill>
                <a:schemeClr val="tx1"/>
              </a:solidFill>
              <a:latin typeface="+mj-lt"/>
              <a:ea typeface="+mj-ea"/>
              <a:cs typeface="+mj-cs"/>
            </a:endParaRPr>
          </a:p>
          <a:p>
            <a:pPr>
              <a:lnSpc>
                <a:spcPct val="90000"/>
              </a:lnSpc>
              <a:spcBef>
                <a:spcPct val="0"/>
              </a:spcBef>
              <a:spcAft>
                <a:spcPts val="600"/>
              </a:spcAft>
            </a:pPr>
            <a:r>
              <a:rPr lang="en-US" sz="2800" b="1" kern="1200" dirty="0">
                <a:solidFill>
                  <a:schemeClr val="tx1"/>
                </a:solidFill>
                <a:latin typeface="+mj-lt"/>
                <a:ea typeface="+mj-ea"/>
                <a:cs typeface="+mj-cs"/>
              </a:rPr>
              <a:t>Podcast broadcasts are available on the following streaming platforms:</a:t>
            </a:r>
            <a:endParaRPr lang="en-US" sz="2800" kern="1200" dirty="0">
              <a:solidFill>
                <a:schemeClr val="tx1"/>
              </a:solidFill>
              <a:latin typeface="+mj-lt"/>
              <a:ea typeface="+mj-ea"/>
              <a:cs typeface="+mj-cs"/>
            </a:endParaRPr>
          </a:p>
        </p:txBody>
      </p:sp>
      <p:sp>
        <p:nvSpPr>
          <p:cNvPr id="5" name="TextBox 4">
            <a:extLst>
              <a:ext uri="{FF2B5EF4-FFF2-40B4-BE49-F238E27FC236}">
                <a16:creationId xmlns:a16="http://schemas.microsoft.com/office/drawing/2014/main" id="{99E2D18E-9708-4CE4-B7F7-0944F0FF0C5E}"/>
              </a:ext>
            </a:extLst>
          </p:cNvPr>
          <p:cNvSpPr txBox="1"/>
          <p:nvPr/>
        </p:nvSpPr>
        <p:spPr>
          <a:xfrm>
            <a:off x="805543" y="2871982"/>
            <a:ext cx="5272888" cy="3181684"/>
          </a:xfrm>
          <a:prstGeom prst="rect">
            <a:avLst/>
          </a:prstGeom>
        </p:spPr>
        <p:txBody>
          <a:bodyPr vert="horz" lIns="91440" tIns="45720" rIns="91440" bIns="45720" rtlCol="0" anchor="t">
            <a:noAutofit/>
          </a:bodyPr>
          <a:lstStyle/>
          <a:p>
            <a:pPr marL="285750" indent="-228600">
              <a:lnSpc>
                <a:spcPct val="90000"/>
              </a:lnSpc>
              <a:spcAft>
                <a:spcPts val="600"/>
              </a:spcAft>
              <a:buFont typeface="Arial" panose="020B0604020202020204" pitchFamily="34" charset="0"/>
              <a:buChar char="•"/>
            </a:pPr>
            <a:r>
              <a:rPr lang="en-US" sz="2000" dirty="0"/>
              <a:t>Anchor</a:t>
            </a:r>
          </a:p>
          <a:p>
            <a:pPr marL="285750" indent="-228600">
              <a:lnSpc>
                <a:spcPct val="90000"/>
              </a:lnSpc>
              <a:spcAft>
                <a:spcPts val="600"/>
              </a:spcAft>
              <a:buFont typeface="Arial" panose="020B0604020202020204" pitchFamily="34" charset="0"/>
              <a:buChar char="•"/>
            </a:pPr>
            <a:r>
              <a:rPr lang="en-US" sz="2000" dirty="0"/>
              <a:t>Apple</a:t>
            </a:r>
          </a:p>
          <a:p>
            <a:pPr marL="285750" indent="-228600">
              <a:lnSpc>
                <a:spcPct val="90000"/>
              </a:lnSpc>
              <a:spcAft>
                <a:spcPts val="600"/>
              </a:spcAft>
              <a:buFont typeface="Arial" panose="020B0604020202020204" pitchFamily="34" charset="0"/>
              <a:buChar char="•"/>
            </a:pPr>
            <a:r>
              <a:rPr lang="en-US" sz="2000" dirty="0"/>
              <a:t>Google Play </a:t>
            </a:r>
          </a:p>
          <a:p>
            <a:pPr marL="285750" indent="-228600">
              <a:lnSpc>
                <a:spcPct val="90000"/>
              </a:lnSpc>
              <a:spcAft>
                <a:spcPts val="600"/>
              </a:spcAft>
              <a:buFont typeface="Arial" panose="020B0604020202020204" pitchFamily="34" charset="0"/>
              <a:buChar char="•"/>
            </a:pPr>
            <a:r>
              <a:rPr lang="en-US" sz="2000" dirty="0"/>
              <a:t>iTunes</a:t>
            </a:r>
          </a:p>
          <a:p>
            <a:pPr marL="285750" indent="-228600">
              <a:lnSpc>
                <a:spcPct val="90000"/>
              </a:lnSpc>
              <a:spcAft>
                <a:spcPts val="600"/>
              </a:spcAft>
              <a:buFont typeface="Arial" panose="020B0604020202020204" pitchFamily="34" charset="0"/>
              <a:buChar char="•"/>
            </a:pPr>
            <a:r>
              <a:rPr lang="en-US" sz="2000" dirty="0"/>
              <a:t>Overcast</a:t>
            </a:r>
          </a:p>
          <a:p>
            <a:pPr marL="285750" indent="-228600">
              <a:lnSpc>
                <a:spcPct val="90000"/>
              </a:lnSpc>
              <a:spcAft>
                <a:spcPts val="600"/>
              </a:spcAft>
              <a:buFont typeface="Arial" panose="020B0604020202020204" pitchFamily="34" charset="0"/>
              <a:buChar char="•"/>
            </a:pPr>
            <a:r>
              <a:rPr lang="en-US" sz="2000" dirty="0"/>
              <a:t>Pocket</a:t>
            </a:r>
          </a:p>
          <a:p>
            <a:pPr marL="285750" indent="-228600">
              <a:lnSpc>
                <a:spcPct val="90000"/>
              </a:lnSpc>
              <a:spcAft>
                <a:spcPts val="600"/>
              </a:spcAft>
              <a:buFont typeface="Arial" panose="020B0604020202020204" pitchFamily="34" charset="0"/>
              <a:buChar char="•"/>
            </a:pPr>
            <a:r>
              <a:rPr lang="en-US" sz="2000" dirty="0"/>
              <a:t>Public</a:t>
            </a:r>
          </a:p>
          <a:p>
            <a:pPr marL="285750" indent="-228600">
              <a:lnSpc>
                <a:spcPct val="90000"/>
              </a:lnSpc>
              <a:spcAft>
                <a:spcPts val="600"/>
              </a:spcAft>
              <a:buFont typeface="Arial" panose="020B0604020202020204" pitchFamily="34" charset="0"/>
              <a:buChar char="•"/>
            </a:pPr>
            <a:r>
              <a:rPr lang="en-US" sz="2000" dirty="0"/>
              <a:t>Spotify</a:t>
            </a:r>
          </a:p>
        </p:txBody>
      </p:sp>
      <p:sp>
        <p:nvSpPr>
          <p:cNvPr id="71" name="Freeform 49">
            <a:extLst>
              <a:ext uri="{FF2B5EF4-FFF2-40B4-BE49-F238E27FC236}">
                <a16:creationId xmlns:a16="http://schemas.microsoft.com/office/drawing/2014/main" id="{EF9B8DF2-C3F5-49A2-94D2-F7B65A0F1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4" y="581159"/>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alpha val="80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Map&#10;&#10;Description automatically generated">
            <a:extLst>
              <a:ext uri="{FF2B5EF4-FFF2-40B4-BE49-F238E27FC236}">
                <a16:creationId xmlns:a16="http://schemas.microsoft.com/office/drawing/2014/main" id="{B5A2BCDA-1B00-46CB-AB7A-78914E0B32A7}"/>
              </a:ext>
            </a:extLst>
          </p:cNvPr>
          <p:cNvPicPr>
            <a:picLocks noChangeAspect="1"/>
          </p:cNvPicPr>
          <p:nvPr/>
        </p:nvPicPr>
        <p:blipFill rotWithShape="1">
          <a:blip r:embed="rId3">
            <a:extLst>
              <a:ext uri="{28A0092B-C50C-407E-A947-70E740481C1C}">
                <a14:useLocalDpi xmlns:a14="http://schemas.microsoft.com/office/drawing/2010/main" val="0"/>
              </a:ext>
            </a:extLst>
          </a:blip>
          <a:srcRect l="23257" r="27862" b="1"/>
          <a:stretch/>
        </p:blipFill>
        <p:spPr>
          <a:xfrm>
            <a:off x="6893344" y="760562"/>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
        <p:nvSpPr>
          <p:cNvPr id="8" name="TextBox 7">
            <a:extLst>
              <a:ext uri="{FF2B5EF4-FFF2-40B4-BE49-F238E27FC236}">
                <a16:creationId xmlns:a16="http://schemas.microsoft.com/office/drawing/2014/main" id="{91A17585-38B6-436E-AABF-8262A432A7B2}"/>
              </a:ext>
            </a:extLst>
          </p:cNvPr>
          <p:cNvSpPr txBox="1"/>
          <p:nvPr/>
        </p:nvSpPr>
        <p:spPr>
          <a:xfrm>
            <a:off x="6984694" y="1355421"/>
            <a:ext cx="4197421" cy="307777"/>
          </a:xfrm>
          <a:prstGeom prst="rect">
            <a:avLst/>
          </a:prstGeom>
          <a:noFill/>
        </p:spPr>
        <p:txBody>
          <a:bodyPr wrap="square" rtlCol="0">
            <a:spAutoFit/>
          </a:bodyPr>
          <a:lstStyle/>
          <a:p>
            <a:endParaRPr lang="en-US" sz="1400" dirty="0"/>
          </a:p>
        </p:txBody>
      </p:sp>
    </p:spTree>
    <p:extLst>
      <p:ext uri="{BB962C8B-B14F-4D97-AF65-F5344CB8AC3E}">
        <p14:creationId xmlns:p14="http://schemas.microsoft.com/office/powerpoint/2010/main" val="150778350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ED27A7F-0E4C-4FCE-8D16-8303EB8A0BEA}"/>
              </a:ext>
            </a:extLst>
          </p:cNvPr>
          <p:cNvSpPr txBox="1"/>
          <p:nvPr/>
        </p:nvSpPr>
        <p:spPr>
          <a:xfrm>
            <a:off x="311728" y="270615"/>
            <a:ext cx="4831216" cy="76051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kern="1200" dirty="0">
                <a:solidFill>
                  <a:schemeClr val="tx1"/>
                </a:solidFill>
                <a:latin typeface="+mj-lt"/>
                <a:ea typeface="+mj-ea"/>
                <a:cs typeface="+mj-cs"/>
              </a:rPr>
              <a:t>SPONSOR PACKAGES </a:t>
            </a:r>
          </a:p>
          <a:p>
            <a:pPr>
              <a:lnSpc>
                <a:spcPct val="90000"/>
              </a:lnSpc>
              <a:spcBef>
                <a:spcPct val="0"/>
              </a:spcBef>
              <a:spcAft>
                <a:spcPts val="600"/>
              </a:spcAft>
            </a:pPr>
            <a:endParaRPr lang="en-US" b="1" kern="1200" dirty="0">
              <a:solidFill>
                <a:schemeClr val="tx1"/>
              </a:solidFill>
              <a:latin typeface="+mj-lt"/>
              <a:ea typeface="+mj-ea"/>
              <a:cs typeface="+mj-cs"/>
            </a:endParaRPr>
          </a:p>
        </p:txBody>
      </p:sp>
      <p:sp>
        <p:nvSpPr>
          <p:cNvPr id="5" name="TextBox 4">
            <a:extLst>
              <a:ext uri="{FF2B5EF4-FFF2-40B4-BE49-F238E27FC236}">
                <a16:creationId xmlns:a16="http://schemas.microsoft.com/office/drawing/2014/main" id="{99E2D18E-9708-4CE4-B7F7-0944F0FF0C5E}"/>
              </a:ext>
            </a:extLst>
          </p:cNvPr>
          <p:cNvSpPr txBox="1"/>
          <p:nvPr/>
        </p:nvSpPr>
        <p:spPr>
          <a:xfrm>
            <a:off x="453819" y="1697694"/>
            <a:ext cx="5334138" cy="3798433"/>
          </a:xfrm>
          <a:prstGeom prst="rect">
            <a:avLst/>
          </a:prstGeom>
        </p:spPr>
        <p:txBody>
          <a:bodyPr vert="horz" lIns="91440" tIns="45720" rIns="91440" bIns="45720" rtlCol="0" anchor="t">
            <a:normAutofit/>
          </a:bodyPr>
          <a:lstStyle/>
          <a:p>
            <a:pPr marL="285750" indent="-228600">
              <a:lnSpc>
                <a:spcPct val="90000"/>
              </a:lnSpc>
              <a:spcAft>
                <a:spcPts val="600"/>
              </a:spcAft>
              <a:buFont typeface="Arial" panose="020B0604020202020204" pitchFamily="34" charset="0"/>
              <a:buChar char="•"/>
            </a:pPr>
            <a:endParaRPr lang="en-US" sz="1700" dirty="0"/>
          </a:p>
        </p:txBody>
      </p:sp>
      <p:sp>
        <p:nvSpPr>
          <p:cNvPr id="135" name="Freeform: Shape 134">
            <a:extLst>
              <a:ext uri="{FF2B5EF4-FFF2-40B4-BE49-F238E27FC236}">
                <a16:creationId xmlns:a16="http://schemas.microsoft.com/office/drawing/2014/main" id="{A86541C6-61B1-4DAA-B57A-EAF3F24F0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33310" y="1"/>
            <a:ext cx="6488456" cy="3036711"/>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a:extLst>
              <a:ext uri="{FF2B5EF4-FFF2-40B4-BE49-F238E27FC236}">
                <a16:creationId xmlns:a16="http://schemas.microsoft.com/office/drawing/2014/main" id="{B1821841-3087-47FB-B2D0-A4D0A4030A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652" r="-1" b="40999"/>
          <a:stretch/>
        </p:blipFill>
        <p:spPr bwMode="auto">
          <a:xfrm>
            <a:off x="5255785" y="105248"/>
            <a:ext cx="5803863" cy="2715639"/>
          </a:xfrm>
          <a:custGeom>
            <a:avLst/>
            <a:gdLst/>
            <a:ahLst/>
            <a:cxnLst/>
            <a:rect l="l" t="t" r="r" b="b"/>
            <a:pathLst>
              <a:path w="6069184" h="2839783">
                <a:moveTo>
                  <a:pt x="0" y="0"/>
                </a:moveTo>
                <a:lnTo>
                  <a:pt x="6069184" y="0"/>
                </a:lnTo>
                <a:lnTo>
                  <a:pt x="6063823" y="106160"/>
                </a:lnTo>
                <a:cubicBezTo>
                  <a:pt x="5907891" y="1641596"/>
                  <a:pt x="4611168" y="2839783"/>
                  <a:pt x="3034592" y="2839783"/>
                </a:cubicBezTo>
                <a:cubicBezTo>
                  <a:pt x="1458016" y="2839783"/>
                  <a:pt x="161292" y="1641596"/>
                  <a:pt x="5360" y="106160"/>
                </a:cubicBezTo>
                <a:close/>
              </a:path>
            </a:pathLst>
          </a:custGeom>
          <a:noFill/>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37" name="Freeform: Shape 136">
            <a:extLst>
              <a:ext uri="{FF2B5EF4-FFF2-40B4-BE49-F238E27FC236}">
                <a16:creationId xmlns:a16="http://schemas.microsoft.com/office/drawing/2014/main" id="{71750011-2006-46BB-AFDE-C6E4617523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93989" y="2900758"/>
            <a:ext cx="5198011" cy="3957242"/>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91A17585-38B6-436E-AABF-8262A432A7B2}"/>
              </a:ext>
            </a:extLst>
          </p:cNvPr>
          <p:cNvSpPr txBox="1"/>
          <p:nvPr/>
        </p:nvSpPr>
        <p:spPr>
          <a:xfrm>
            <a:off x="7224345" y="1296491"/>
            <a:ext cx="4197421" cy="307777"/>
          </a:xfrm>
          <a:prstGeom prst="rect">
            <a:avLst/>
          </a:prstGeom>
          <a:noFill/>
        </p:spPr>
        <p:txBody>
          <a:bodyPr wrap="square" rtlCol="0">
            <a:spAutoFit/>
          </a:bodyPr>
          <a:lstStyle/>
          <a:p>
            <a:endParaRPr lang="en-US" sz="1400" dirty="0"/>
          </a:p>
        </p:txBody>
      </p:sp>
      <p:sp>
        <p:nvSpPr>
          <p:cNvPr id="11" name="TextBox 10">
            <a:extLst>
              <a:ext uri="{FF2B5EF4-FFF2-40B4-BE49-F238E27FC236}">
                <a16:creationId xmlns:a16="http://schemas.microsoft.com/office/drawing/2014/main" id="{C139023E-2DCD-4B90-87E1-8EF146C0481C}"/>
              </a:ext>
            </a:extLst>
          </p:cNvPr>
          <p:cNvSpPr txBox="1"/>
          <p:nvPr/>
        </p:nvSpPr>
        <p:spPr>
          <a:xfrm>
            <a:off x="8215" y="1296491"/>
            <a:ext cx="5779742" cy="5632311"/>
          </a:xfrm>
          <a:prstGeom prst="rect">
            <a:avLst/>
          </a:prstGeom>
          <a:noFill/>
        </p:spPr>
        <p:txBody>
          <a:bodyPr wrap="square">
            <a:spAutoFit/>
          </a:bodyPr>
          <a:lstStyle/>
          <a:p>
            <a:pPr marL="342900" indent="-342900" fontAlgn="base">
              <a:buSzPts val="1000"/>
              <a:buFont typeface="Symbol" panose="05050102010706020507" pitchFamily="18" charset="2"/>
              <a:buChar char=""/>
              <a:tabLst>
                <a:tab pos="457200" algn="l"/>
              </a:tabLst>
            </a:pPr>
            <a:r>
              <a:rPr lang="en-US" dirty="0">
                <a:solidFill>
                  <a:schemeClr val="accent2">
                    <a:lumMod val="60000"/>
                    <a:lumOff val="40000"/>
                  </a:schemeClr>
                </a:solidFill>
                <a:effectLst/>
                <a:ea typeface="Times New Roman" panose="02020603050405020304" pitchFamily="18" charset="0"/>
              </a:rPr>
              <a:t>Three (3)</a:t>
            </a:r>
            <a:r>
              <a:rPr lang="en-US" dirty="0">
                <a:solidFill>
                  <a:srgbClr val="FF0000"/>
                </a:solidFill>
                <a:effectLst/>
                <a:ea typeface="Times New Roman" panose="02020603050405020304" pitchFamily="18" charset="0"/>
              </a:rPr>
              <a:t> </a:t>
            </a:r>
            <a:r>
              <a:rPr lang="en-US" dirty="0">
                <a:effectLst/>
                <a:ea typeface="Times New Roman" panose="02020603050405020304" pitchFamily="18" charset="0"/>
              </a:rPr>
              <a:t>separate </a:t>
            </a:r>
            <a:r>
              <a:rPr lang="en-US" dirty="0">
                <a:solidFill>
                  <a:schemeClr val="accent2">
                    <a:lumMod val="60000"/>
                    <a:lumOff val="40000"/>
                  </a:schemeClr>
                </a:solidFill>
                <a:effectLst/>
                <a:ea typeface="Times New Roman" panose="02020603050405020304" pitchFamily="18" charset="0"/>
              </a:rPr>
              <a:t>30</a:t>
            </a:r>
            <a:r>
              <a:rPr lang="en-US" dirty="0">
                <a:effectLst/>
                <a:ea typeface="Times New Roman" panose="02020603050405020304" pitchFamily="18" charset="0"/>
              </a:rPr>
              <a:t>-second ads (played in various rotations) either at the beginning or middle of </a:t>
            </a:r>
            <a:r>
              <a:rPr lang="en-US" dirty="0">
                <a:solidFill>
                  <a:schemeClr val="accent2">
                    <a:lumMod val="60000"/>
                    <a:lumOff val="40000"/>
                  </a:schemeClr>
                </a:solidFill>
                <a:effectLst/>
                <a:ea typeface="Times New Roman" panose="02020603050405020304" pitchFamily="18" charset="0"/>
              </a:rPr>
              <a:t>10</a:t>
            </a:r>
            <a:r>
              <a:rPr lang="en-US" dirty="0">
                <a:solidFill>
                  <a:srgbClr val="FF0000"/>
                </a:solidFill>
                <a:effectLst/>
                <a:ea typeface="Times New Roman" panose="02020603050405020304" pitchFamily="18" charset="0"/>
              </a:rPr>
              <a:t> </a:t>
            </a:r>
            <a:r>
              <a:rPr lang="en-US" dirty="0">
                <a:effectLst/>
                <a:ea typeface="Times New Roman" panose="02020603050405020304" pitchFamily="18" charset="0"/>
              </a:rPr>
              <a:t>BeU2theFull episodes and </a:t>
            </a:r>
            <a:r>
              <a:rPr lang="en-US" dirty="0">
                <a:solidFill>
                  <a:schemeClr val="accent2">
                    <a:lumMod val="60000"/>
                    <a:lumOff val="40000"/>
                  </a:schemeClr>
                </a:solidFill>
                <a:effectLst/>
                <a:ea typeface="Times New Roman" panose="02020603050405020304" pitchFamily="18" charset="0"/>
              </a:rPr>
              <a:t>3</a:t>
            </a:r>
            <a:r>
              <a:rPr lang="en-US" dirty="0">
                <a:effectLst/>
                <a:ea typeface="Times New Roman" panose="02020603050405020304" pitchFamily="18" charset="0"/>
              </a:rPr>
              <a:t> other Network shows airing nationwide. The Sponsor will be notified one week prior to the ads being aired on </a:t>
            </a:r>
            <a:r>
              <a:rPr lang="en-US" b="1" dirty="0">
                <a:effectLst/>
                <a:ea typeface="Times New Roman" panose="02020603050405020304" pitchFamily="18" charset="0"/>
              </a:rPr>
              <a:t>The BeU2thefull </a:t>
            </a:r>
            <a:r>
              <a:rPr lang="en-US" dirty="0">
                <a:effectLst/>
                <a:ea typeface="Times New Roman" panose="02020603050405020304" pitchFamily="18" charset="0"/>
              </a:rPr>
              <a:t>broadcasts. </a:t>
            </a: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dirty="0">
                <a:solidFill>
                  <a:schemeClr val="accent2">
                    <a:lumMod val="60000"/>
                    <a:lumOff val="40000"/>
                  </a:schemeClr>
                </a:solidFill>
                <a:effectLst/>
                <a:ea typeface="Times New Roman" panose="02020603050405020304" pitchFamily="18" charset="0"/>
              </a:rPr>
              <a:t>One 50-55 </a:t>
            </a:r>
            <a:r>
              <a:rPr lang="en-US" dirty="0">
                <a:effectLst/>
                <a:ea typeface="Times New Roman" panose="02020603050405020304" pitchFamily="18" charset="0"/>
              </a:rPr>
              <a:t>minute radio interview with the Host </a:t>
            </a: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dirty="0">
                <a:ea typeface="Times New Roman" panose="02020603050405020304" pitchFamily="18" charset="0"/>
              </a:rPr>
              <a:t>Promotional snippet of the interview for your website or other platform. </a:t>
            </a:r>
            <a:endParaRPr lang="en-US" dirty="0">
              <a:effectLst/>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t>Pre-introduction on Zoom during the month of scheduled broadcast. </a:t>
            </a:r>
            <a:endParaRPr lang="en-US" dirty="0">
              <a:effectLst/>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t>Future repeated replays on all podcast streams and the FM radio stations.</a:t>
            </a: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t>Need a ghostwriter for your book/</a:t>
            </a:r>
            <a:r>
              <a:rPr lang="en-US" sz="1800" dirty="0" err="1"/>
              <a:t>ebook</a:t>
            </a:r>
            <a:r>
              <a:rPr lang="en-US" sz="1800" dirty="0"/>
              <a:t>? Every business, service provider, coach, company owner or storyteller should </a:t>
            </a:r>
            <a:r>
              <a:rPr lang="en-US" dirty="0"/>
              <a:t>have one. </a:t>
            </a:r>
            <a:r>
              <a:rPr lang="en-US" sz="1800" dirty="0"/>
              <a:t> The Host/</a:t>
            </a:r>
            <a:r>
              <a:rPr lang="en-US" dirty="0"/>
              <a:t>who is a ghostwriter, will work with you to start your book with </a:t>
            </a:r>
            <a:r>
              <a:rPr lang="en-US" dirty="0">
                <a:solidFill>
                  <a:schemeClr val="accent2">
                    <a:lumMod val="60000"/>
                    <a:lumOff val="40000"/>
                  </a:schemeClr>
                </a:solidFill>
              </a:rPr>
              <a:t>2 </a:t>
            </a:r>
            <a:r>
              <a:rPr lang="en-US" dirty="0"/>
              <a:t>full chapters. The remaining chapters up to 5 are fee based and are part of her Tell Your Story in 5 Ghostwriting package</a:t>
            </a:r>
            <a:r>
              <a:rPr lang="en-US"/>
              <a:t>.  </a:t>
            </a:r>
            <a:endParaRPr lang="en-US" dirty="0">
              <a:effectLst/>
              <a:ea typeface="Times New Roman" panose="02020603050405020304" pitchFamily="18" charset="0"/>
            </a:endParaRPr>
          </a:p>
          <a:p>
            <a:pPr marL="742950" marR="0" lvl="1" indent="-285750" fontAlgn="base">
              <a:spcBef>
                <a:spcPts val="0"/>
              </a:spcBef>
              <a:spcAft>
                <a:spcPts val="0"/>
              </a:spcAft>
              <a:buSzPts val="1000"/>
              <a:buFont typeface="Courier New" panose="02070309020205020404" pitchFamily="49" charset="0"/>
              <a:buChar char="o"/>
              <a:tabLst>
                <a:tab pos="914400" algn="l"/>
              </a:tabLst>
            </a:pPr>
            <a:endParaRPr lang="en-US" dirty="0">
              <a:effectLst/>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32EEFC4-6885-4963-82A0-CB84EA184ECD}"/>
              </a:ext>
            </a:extLst>
          </p:cNvPr>
          <p:cNvSpPr txBox="1"/>
          <p:nvPr/>
        </p:nvSpPr>
        <p:spPr>
          <a:xfrm>
            <a:off x="1320777" y="793853"/>
            <a:ext cx="2103360" cy="400110"/>
          </a:xfrm>
          <a:prstGeom prst="rect">
            <a:avLst/>
          </a:prstGeom>
          <a:noFill/>
        </p:spPr>
        <p:txBody>
          <a:bodyPr wrap="square" rtlCol="0">
            <a:spAutoFit/>
          </a:bodyPr>
          <a:lstStyle/>
          <a:p>
            <a:r>
              <a:rPr lang="en-US" sz="2000" b="1" dirty="0"/>
              <a:t>PACKAGE A - $500</a:t>
            </a:r>
          </a:p>
        </p:txBody>
      </p:sp>
      <p:pic>
        <p:nvPicPr>
          <p:cNvPr id="13" name="Picture 12" descr="A picture containing diagram&#10;&#10;Description automatically generated">
            <a:extLst>
              <a:ext uri="{FF2B5EF4-FFF2-40B4-BE49-F238E27FC236}">
                <a16:creationId xmlns:a16="http://schemas.microsoft.com/office/drawing/2014/main" id="{0953E9FB-F7FB-448E-BC1C-EE914175DE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5639" y="3906801"/>
            <a:ext cx="5035509" cy="2845951"/>
          </a:xfrm>
          <a:prstGeom prst="rect">
            <a:avLst/>
          </a:prstGeom>
        </p:spPr>
      </p:pic>
    </p:spTree>
    <p:extLst>
      <p:ext uri="{BB962C8B-B14F-4D97-AF65-F5344CB8AC3E}">
        <p14:creationId xmlns:p14="http://schemas.microsoft.com/office/powerpoint/2010/main" val="22640693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ED27A7F-0E4C-4FCE-8D16-8303EB8A0BEA}"/>
              </a:ext>
            </a:extLst>
          </p:cNvPr>
          <p:cNvSpPr txBox="1"/>
          <p:nvPr/>
        </p:nvSpPr>
        <p:spPr>
          <a:xfrm>
            <a:off x="311728" y="270615"/>
            <a:ext cx="4831216" cy="76051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kern="1200" dirty="0">
                <a:solidFill>
                  <a:schemeClr val="tx1"/>
                </a:solidFill>
                <a:latin typeface="+mj-lt"/>
                <a:ea typeface="+mj-ea"/>
                <a:cs typeface="+mj-cs"/>
              </a:rPr>
              <a:t>SPONSOR PACKAGES </a:t>
            </a:r>
          </a:p>
          <a:p>
            <a:pPr>
              <a:lnSpc>
                <a:spcPct val="90000"/>
              </a:lnSpc>
              <a:spcBef>
                <a:spcPct val="0"/>
              </a:spcBef>
              <a:spcAft>
                <a:spcPts val="600"/>
              </a:spcAft>
            </a:pPr>
            <a:endParaRPr lang="en-US" b="1" kern="1200" dirty="0">
              <a:solidFill>
                <a:schemeClr val="tx1"/>
              </a:solidFill>
              <a:latin typeface="+mj-lt"/>
              <a:ea typeface="+mj-ea"/>
              <a:cs typeface="+mj-cs"/>
            </a:endParaRPr>
          </a:p>
        </p:txBody>
      </p:sp>
      <p:sp>
        <p:nvSpPr>
          <p:cNvPr id="5" name="TextBox 4">
            <a:extLst>
              <a:ext uri="{FF2B5EF4-FFF2-40B4-BE49-F238E27FC236}">
                <a16:creationId xmlns:a16="http://schemas.microsoft.com/office/drawing/2014/main" id="{99E2D18E-9708-4CE4-B7F7-0944F0FF0C5E}"/>
              </a:ext>
            </a:extLst>
          </p:cNvPr>
          <p:cNvSpPr txBox="1"/>
          <p:nvPr/>
        </p:nvSpPr>
        <p:spPr>
          <a:xfrm>
            <a:off x="453819" y="1697694"/>
            <a:ext cx="5334138" cy="3798433"/>
          </a:xfrm>
          <a:prstGeom prst="rect">
            <a:avLst/>
          </a:prstGeom>
        </p:spPr>
        <p:txBody>
          <a:bodyPr vert="horz" lIns="91440" tIns="45720" rIns="91440" bIns="45720" rtlCol="0" anchor="t">
            <a:normAutofit/>
          </a:bodyPr>
          <a:lstStyle/>
          <a:p>
            <a:pPr marL="285750" indent="-228600">
              <a:lnSpc>
                <a:spcPct val="90000"/>
              </a:lnSpc>
              <a:spcAft>
                <a:spcPts val="600"/>
              </a:spcAft>
              <a:buFont typeface="Arial" panose="020B0604020202020204" pitchFamily="34" charset="0"/>
              <a:buChar char="•"/>
            </a:pPr>
            <a:endParaRPr lang="en-US" sz="1700" dirty="0"/>
          </a:p>
        </p:txBody>
      </p:sp>
      <p:sp>
        <p:nvSpPr>
          <p:cNvPr id="135" name="Freeform: Shape 134">
            <a:extLst>
              <a:ext uri="{FF2B5EF4-FFF2-40B4-BE49-F238E27FC236}">
                <a16:creationId xmlns:a16="http://schemas.microsoft.com/office/drawing/2014/main" id="{A86541C6-61B1-4DAA-B57A-EAF3F24F0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33310" y="1"/>
            <a:ext cx="6488456" cy="3036711"/>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a:extLst>
              <a:ext uri="{FF2B5EF4-FFF2-40B4-BE49-F238E27FC236}">
                <a16:creationId xmlns:a16="http://schemas.microsoft.com/office/drawing/2014/main" id="{B1821841-3087-47FB-B2D0-A4D0A4030A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652" r="-1" b="40999"/>
          <a:stretch/>
        </p:blipFill>
        <p:spPr bwMode="auto">
          <a:xfrm>
            <a:off x="5255785" y="105248"/>
            <a:ext cx="5803863" cy="2715639"/>
          </a:xfrm>
          <a:custGeom>
            <a:avLst/>
            <a:gdLst/>
            <a:ahLst/>
            <a:cxnLst/>
            <a:rect l="l" t="t" r="r" b="b"/>
            <a:pathLst>
              <a:path w="6069184" h="2839783">
                <a:moveTo>
                  <a:pt x="0" y="0"/>
                </a:moveTo>
                <a:lnTo>
                  <a:pt x="6069184" y="0"/>
                </a:lnTo>
                <a:lnTo>
                  <a:pt x="6063823" y="106160"/>
                </a:lnTo>
                <a:cubicBezTo>
                  <a:pt x="5907891" y="1641596"/>
                  <a:pt x="4611168" y="2839783"/>
                  <a:pt x="3034592" y="2839783"/>
                </a:cubicBezTo>
                <a:cubicBezTo>
                  <a:pt x="1458016" y="2839783"/>
                  <a:pt x="161292" y="1641596"/>
                  <a:pt x="5360" y="106160"/>
                </a:cubicBezTo>
                <a:close/>
              </a:path>
            </a:pathLst>
          </a:custGeom>
          <a:noFill/>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37" name="Freeform: Shape 136">
            <a:extLst>
              <a:ext uri="{FF2B5EF4-FFF2-40B4-BE49-F238E27FC236}">
                <a16:creationId xmlns:a16="http://schemas.microsoft.com/office/drawing/2014/main" id="{71750011-2006-46BB-AFDE-C6E4617523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93989" y="2900758"/>
            <a:ext cx="5198011" cy="3957242"/>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91A17585-38B6-436E-AABF-8262A432A7B2}"/>
              </a:ext>
            </a:extLst>
          </p:cNvPr>
          <p:cNvSpPr txBox="1"/>
          <p:nvPr/>
        </p:nvSpPr>
        <p:spPr>
          <a:xfrm>
            <a:off x="7224345" y="1296491"/>
            <a:ext cx="4197421" cy="307777"/>
          </a:xfrm>
          <a:prstGeom prst="rect">
            <a:avLst/>
          </a:prstGeom>
          <a:noFill/>
        </p:spPr>
        <p:txBody>
          <a:bodyPr wrap="square" rtlCol="0">
            <a:spAutoFit/>
          </a:bodyPr>
          <a:lstStyle/>
          <a:p>
            <a:endParaRPr lang="en-US" sz="1400" dirty="0"/>
          </a:p>
        </p:txBody>
      </p:sp>
      <p:sp>
        <p:nvSpPr>
          <p:cNvPr id="11" name="TextBox 10">
            <a:extLst>
              <a:ext uri="{FF2B5EF4-FFF2-40B4-BE49-F238E27FC236}">
                <a16:creationId xmlns:a16="http://schemas.microsoft.com/office/drawing/2014/main" id="{C139023E-2DCD-4B90-87E1-8EF146C0481C}"/>
              </a:ext>
            </a:extLst>
          </p:cNvPr>
          <p:cNvSpPr txBox="1"/>
          <p:nvPr/>
        </p:nvSpPr>
        <p:spPr>
          <a:xfrm>
            <a:off x="91701" y="2060141"/>
            <a:ext cx="5334138" cy="4247317"/>
          </a:xfrm>
          <a:prstGeom prst="rect">
            <a:avLst/>
          </a:prstGeom>
          <a:noFill/>
        </p:spPr>
        <p:txBody>
          <a:bodyPr wrap="square">
            <a:spAutoFit/>
          </a:bodyPr>
          <a:lstStyle/>
          <a:p>
            <a:pPr marL="342900" indent="-342900" fontAlgn="base">
              <a:buSzPts val="1000"/>
              <a:buFont typeface="Symbol" panose="05050102010706020507" pitchFamily="18" charset="2"/>
              <a:buChar char=""/>
              <a:tabLst>
                <a:tab pos="457200" algn="l"/>
              </a:tabLst>
            </a:pPr>
            <a:r>
              <a:rPr lang="en-US" dirty="0">
                <a:effectLst/>
                <a:ea typeface="Times New Roman" panose="02020603050405020304" pitchFamily="18" charset="0"/>
              </a:rPr>
              <a:t>Two separate 30-second ads (played in rotation) either at the beginning or middle of 7 BeU2theFull episodes airing nationwide. Sponsor will be notified one week prior to the ads being aired </a:t>
            </a:r>
            <a:r>
              <a:rPr lang="en-US">
                <a:effectLst/>
                <a:ea typeface="Times New Roman" panose="02020603050405020304" pitchFamily="18" charset="0"/>
              </a:rPr>
              <a:t>on </a:t>
            </a:r>
            <a:r>
              <a:rPr lang="en-US" b="1">
                <a:effectLst/>
                <a:ea typeface="Times New Roman" panose="02020603050405020304" pitchFamily="18" charset="0"/>
              </a:rPr>
              <a:t>BeU2thefull </a:t>
            </a:r>
            <a:r>
              <a:rPr lang="en-US">
                <a:effectLst/>
                <a:ea typeface="Times New Roman" panose="02020603050405020304" pitchFamily="18" charset="0"/>
              </a:rPr>
              <a:t>broadcasts</a:t>
            </a:r>
            <a:r>
              <a:rPr lang="en-US" dirty="0">
                <a:effectLst/>
                <a:ea typeface="Times New Roman" panose="02020603050405020304" pitchFamily="18" charset="0"/>
              </a:rPr>
              <a:t>. </a:t>
            </a:r>
          </a:p>
          <a:p>
            <a:pPr marL="342900" indent="-342900" fontAlgn="base">
              <a:buSzPts val="1000"/>
              <a:buFont typeface="Symbol" panose="05050102010706020507" pitchFamily="18" charset="2"/>
              <a:buChar char=""/>
              <a:tabLst>
                <a:tab pos="457200" algn="l"/>
              </a:tabLst>
            </a:pPr>
            <a:endParaRPr lang="en-US" dirty="0">
              <a:effectLst/>
              <a:ea typeface="Times New Roman" panose="02020603050405020304" pitchFamily="18" charset="0"/>
            </a:endParaRPr>
          </a:p>
          <a:p>
            <a:pPr marL="342900" indent="-342900" fontAlgn="base">
              <a:buSzPts val="1000"/>
              <a:buFont typeface="Symbol" panose="05050102010706020507" pitchFamily="18" charset="2"/>
              <a:buChar char=""/>
              <a:tabLst>
                <a:tab pos="457200" algn="l"/>
              </a:tabLst>
            </a:pPr>
            <a:r>
              <a:rPr lang="en-US" dirty="0">
                <a:effectLst/>
                <a:ea typeface="Times New Roman" panose="02020603050405020304" pitchFamily="18" charset="0"/>
              </a:rPr>
              <a:t>One 50-55 minute radio interview with the Host </a:t>
            </a:r>
          </a:p>
          <a:p>
            <a:pPr marL="342900" indent="-342900" fontAlgn="base">
              <a:buSzPts val="1000"/>
              <a:buFont typeface="Symbol" panose="05050102010706020507" pitchFamily="18" charset="2"/>
              <a:buChar char=""/>
              <a:tabLst>
                <a:tab pos="457200" algn="l"/>
              </a:tabLst>
            </a:pPr>
            <a:endParaRPr lang="en-US" dirty="0">
              <a:effectLst/>
              <a:ea typeface="Times New Roman" panose="02020603050405020304" pitchFamily="18" charset="0"/>
            </a:endParaRPr>
          </a:p>
          <a:p>
            <a:pPr marL="342900" indent="-342900" fontAlgn="base">
              <a:buSzPts val="1000"/>
              <a:buFont typeface="Symbol" panose="05050102010706020507" pitchFamily="18" charset="2"/>
              <a:buChar char=""/>
              <a:tabLst>
                <a:tab pos="457200" algn="l"/>
              </a:tabLst>
            </a:pPr>
            <a:r>
              <a:rPr lang="en-US" dirty="0">
                <a:ea typeface="Times New Roman" panose="02020603050405020304" pitchFamily="18" charset="0"/>
              </a:rPr>
              <a:t>Promotional snippet of the interview for your website or other platform. </a:t>
            </a:r>
          </a:p>
          <a:p>
            <a:pPr marL="342900" indent="-342900" fontAlgn="base">
              <a:buSzPts val="1000"/>
              <a:buFont typeface="Symbol" panose="05050102010706020507" pitchFamily="18" charset="2"/>
              <a:buChar char=""/>
              <a:tabLst>
                <a:tab pos="457200" algn="l"/>
              </a:tabLst>
            </a:pPr>
            <a:endParaRPr lang="en-US" dirty="0">
              <a:effectLst/>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t>Targeted promotional “spotlight” posts on social media (</a:t>
            </a:r>
            <a:r>
              <a:rPr lang="en-US" dirty="0" err="1"/>
              <a:t>Linkedin</a:t>
            </a:r>
            <a:r>
              <a:rPr lang="en-US" dirty="0"/>
              <a:t>, Facebook, Instagram) </a:t>
            </a:r>
            <a:r>
              <a:rPr lang="en-US" sz="1800" dirty="0"/>
              <a:t>leading up to the scheduled broadcasts. </a:t>
            </a:r>
            <a:endParaRPr lang="en-US" dirty="0">
              <a:effectLst/>
              <a:ea typeface="Times New Roman" panose="02020603050405020304" pitchFamily="18" charset="0"/>
            </a:endParaRPr>
          </a:p>
          <a:p>
            <a:pPr marL="742950" marR="0" lvl="1" indent="-285750" fontAlgn="base">
              <a:spcBef>
                <a:spcPts val="0"/>
              </a:spcBef>
              <a:spcAft>
                <a:spcPts val="0"/>
              </a:spcAft>
              <a:buSzPts val="1000"/>
              <a:buFont typeface="Courier New" panose="02070309020205020404" pitchFamily="49" charset="0"/>
              <a:buChar char="o"/>
              <a:tabLst>
                <a:tab pos="914400" algn="l"/>
              </a:tabLst>
            </a:pPr>
            <a:endParaRPr lang="en-US" dirty="0">
              <a:effectLst/>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32EEFC4-6885-4963-82A0-CB84EA184ECD}"/>
              </a:ext>
            </a:extLst>
          </p:cNvPr>
          <p:cNvSpPr txBox="1"/>
          <p:nvPr/>
        </p:nvSpPr>
        <p:spPr>
          <a:xfrm>
            <a:off x="1379143" y="892177"/>
            <a:ext cx="2103360" cy="400110"/>
          </a:xfrm>
          <a:prstGeom prst="rect">
            <a:avLst/>
          </a:prstGeom>
          <a:noFill/>
        </p:spPr>
        <p:txBody>
          <a:bodyPr wrap="square" rtlCol="0">
            <a:spAutoFit/>
          </a:bodyPr>
          <a:lstStyle/>
          <a:p>
            <a:r>
              <a:rPr lang="en-US" sz="2000" b="1" dirty="0"/>
              <a:t>PACKAGE B - $300</a:t>
            </a:r>
          </a:p>
        </p:txBody>
      </p:sp>
      <p:pic>
        <p:nvPicPr>
          <p:cNvPr id="10" name="Picture 9" descr="A picture containing diagram&#10;&#10;Description automatically generated">
            <a:extLst>
              <a:ext uri="{FF2B5EF4-FFF2-40B4-BE49-F238E27FC236}">
                <a16:creationId xmlns:a16="http://schemas.microsoft.com/office/drawing/2014/main" id="{89BF971D-2889-4F40-A6A7-1B32EE10F5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4345" y="3906801"/>
            <a:ext cx="5035509" cy="2845951"/>
          </a:xfrm>
          <a:prstGeom prst="rect">
            <a:avLst/>
          </a:prstGeom>
        </p:spPr>
      </p:pic>
    </p:spTree>
    <p:extLst>
      <p:ext uri="{BB962C8B-B14F-4D97-AF65-F5344CB8AC3E}">
        <p14:creationId xmlns:p14="http://schemas.microsoft.com/office/powerpoint/2010/main" val="1457282667"/>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ED27A7F-0E4C-4FCE-8D16-8303EB8A0BEA}"/>
              </a:ext>
            </a:extLst>
          </p:cNvPr>
          <p:cNvSpPr txBox="1"/>
          <p:nvPr/>
        </p:nvSpPr>
        <p:spPr>
          <a:xfrm>
            <a:off x="311728" y="270615"/>
            <a:ext cx="4831216" cy="76051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kern="1200" dirty="0">
                <a:solidFill>
                  <a:schemeClr val="tx1"/>
                </a:solidFill>
                <a:latin typeface="+mj-lt"/>
                <a:ea typeface="+mj-ea"/>
                <a:cs typeface="+mj-cs"/>
              </a:rPr>
              <a:t>SPONSOR PACKAGES </a:t>
            </a:r>
          </a:p>
          <a:p>
            <a:pPr>
              <a:lnSpc>
                <a:spcPct val="90000"/>
              </a:lnSpc>
              <a:spcBef>
                <a:spcPct val="0"/>
              </a:spcBef>
              <a:spcAft>
                <a:spcPts val="600"/>
              </a:spcAft>
            </a:pPr>
            <a:endParaRPr lang="en-US" b="1" kern="1200" dirty="0">
              <a:solidFill>
                <a:schemeClr val="tx1"/>
              </a:solidFill>
              <a:latin typeface="+mj-lt"/>
              <a:ea typeface="+mj-ea"/>
              <a:cs typeface="+mj-cs"/>
            </a:endParaRPr>
          </a:p>
        </p:txBody>
      </p:sp>
      <p:sp>
        <p:nvSpPr>
          <p:cNvPr id="5" name="TextBox 4">
            <a:extLst>
              <a:ext uri="{FF2B5EF4-FFF2-40B4-BE49-F238E27FC236}">
                <a16:creationId xmlns:a16="http://schemas.microsoft.com/office/drawing/2014/main" id="{99E2D18E-9708-4CE4-B7F7-0944F0FF0C5E}"/>
              </a:ext>
            </a:extLst>
          </p:cNvPr>
          <p:cNvSpPr txBox="1"/>
          <p:nvPr/>
        </p:nvSpPr>
        <p:spPr>
          <a:xfrm>
            <a:off x="453819" y="1697694"/>
            <a:ext cx="5334138" cy="3798433"/>
          </a:xfrm>
          <a:prstGeom prst="rect">
            <a:avLst/>
          </a:prstGeom>
        </p:spPr>
        <p:txBody>
          <a:bodyPr vert="horz" lIns="91440" tIns="45720" rIns="91440" bIns="45720" rtlCol="0" anchor="t">
            <a:normAutofit/>
          </a:bodyPr>
          <a:lstStyle/>
          <a:p>
            <a:pPr marL="285750" indent="-228600">
              <a:lnSpc>
                <a:spcPct val="90000"/>
              </a:lnSpc>
              <a:spcAft>
                <a:spcPts val="600"/>
              </a:spcAft>
              <a:buFont typeface="Arial" panose="020B0604020202020204" pitchFamily="34" charset="0"/>
              <a:buChar char="•"/>
            </a:pPr>
            <a:endParaRPr lang="en-US" sz="1700" dirty="0"/>
          </a:p>
        </p:txBody>
      </p:sp>
      <p:sp>
        <p:nvSpPr>
          <p:cNvPr id="135" name="Freeform: Shape 134">
            <a:extLst>
              <a:ext uri="{FF2B5EF4-FFF2-40B4-BE49-F238E27FC236}">
                <a16:creationId xmlns:a16="http://schemas.microsoft.com/office/drawing/2014/main" id="{A86541C6-61B1-4DAA-B57A-EAF3F24F0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33310" y="1"/>
            <a:ext cx="6488456" cy="3036711"/>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a:extLst>
              <a:ext uri="{FF2B5EF4-FFF2-40B4-BE49-F238E27FC236}">
                <a16:creationId xmlns:a16="http://schemas.microsoft.com/office/drawing/2014/main" id="{B1821841-3087-47FB-B2D0-A4D0A4030A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652" r="-1" b="40999"/>
          <a:stretch/>
        </p:blipFill>
        <p:spPr bwMode="auto">
          <a:xfrm>
            <a:off x="5255785" y="105248"/>
            <a:ext cx="5803863" cy="2715639"/>
          </a:xfrm>
          <a:custGeom>
            <a:avLst/>
            <a:gdLst/>
            <a:ahLst/>
            <a:cxnLst/>
            <a:rect l="l" t="t" r="r" b="b"/>
            <a:pathLst>
              <a:path w="6069184" h="2839783">
                <a:moveTo>
                  <a:pt x="0" y="0"/>
                </a:moveTo>
                <a:lnTo>
                  <a:pt x="6069184" y="0"/>
                </a:lnTo>
                <a:lnTo>
                  <a:pt x="6063823" y="106160"/>
                </a:lnTo>
                <a:cubicBezTo>
                  <a:pt x="5907891" y="1641596"/>
                  <a:pt x="4611168" y="2839783"/>
                  <a:pt x="3034592" y="2839783"/>
                </a:cubicBezTo>
                <a:cubicBezTo>
                  <a:pt x="1458016" y="2839783"/>
                  <a:pt x="161292" y="1641596"/>
                  <a:pt x="5360" y="106160"/>
                </a:cubicBezTo>
                <a:close/>
              </a:path>
            </a:pathLst>
          </a:custGeom>
          <a:noFill/>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37" name="Freeform: Shape 136">
            <a:extLst>
              <a:ext uri="{FF2B5EF4-FFF2-40B4-BE49-F238E27FC236}">
                <a16:creationId xmlns:a16="http://schemas.microsoft.com/office/drawing/2014/main" id="{71750011-2006-46BB-AFDE-C6E4617523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93989" y="2900758"/>
            <a:ext cx="5198011" cy="3957242"/>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91A17585-38B6-436E-AABF-8262A432A7B2}"/>
              </a:ext>
            </a:extLst>
          </p:cNvPr>
          <p:cNvSpPr txBox="1"/>
          <p:nvPr/>
        </p:nvSpPr>
        <p:spPr>
          <a:xfrm>
            <a:off x="7224345" y="1296491"/>
            <a:ext cx="4197421" cy="307777"/>
          </a:xfrm>
          <a:prstGeom prst="rect">
            <a:avLst/>
          </a:prstGeom>
          <a:noFill/>
        </p:spPr>
        <p:txBody>
          <a:bodyPr wrap="square" rtlCol="0">
            <a:spAutoFit/>
          </a:bodyPr>
          <a:lstStyle/>
          <a:p>
            <a:endParaRPr lang="en-US" sz="1400" dirty="0"/>
          </a:p>
        </p:txBody>
      </p:sp>
      <p:sp>
        <p:nvSpPr>
          <p:cNvPr id="11" name="TextBox 10">
            <a:extLst>
              <a:ext uri="{FF2B5EF4-FFF2-40B4-BE49-F238E27FC236}">
                <a16:creationId xmlns:a16="http://schemas.microsoft.com/office/drawing/2014/main" id="{C139023E-2DCD-4B90-87E1-8EF146C0481C}"/>
              </a:ext>
            </a:extLst>
          </p:cNvPr>
          <p:cNvSpPr txBox="1"/>
          <p:nvPr/>
        </p:nvSpPr>
        <p:spPr>
          <a:xfrm>
            <a:off x="150868" y="2085254"/>
            <a:ext cx="5152936" cy="2308324"/>
          </a:xfrm>
          <a:prstGeom prst="rect">
            <a:avLst/>
          </a:prstGeom>
          <a:noFill/>
        </p:spPr>
        <p:txBody>
          <a:bodyPr wrap="square">
            <a:spAutoFit/>
          </a:bodyPr>
          <a:lstStyle/>
          <a:p>
            <a:pPr marL="342900" marR="0" lvl="0" indent="-342900" fontAlgn="base">
              <a:spcBef>
                <a:spcPts val="0"/>
              </a:spcBef>
              <a:spcAft>
                <a:spcPts val="0"/>
              </a:spcAft>
              <a:buSzPts val="1000"/>
              <a:buFont typeface="Symbol" panose="05050102010706020507" pitchFamily="18" charset="2"/>
              <a:buChar char=""/>
              <a:tabLst>
                <a:tab pos="457200" algn="l"/>
              </a:tabLst>
            </a:pPr>
            <a:r>
              <a:rPr lang="en-US" dirty="0">
                <a:ea typeface="Times New Roman" panose="02020603050405020304" pitchFamily="18" charset="0"/>
              </a:rPr>
              <a:t>Two separate </a:t>
            </a:r>
            <a:r>
              <a:rPr lang="en-US" dirty="0">
                <a:effectLst/>
                <a:ea typeface="Times New Roman" panose="02020603050405020304" pitchFamily="18" charset="0"/>
              </a:rPr>
              <a:t>30-second ads either at the beginning or middle of </a:t>
            </a:r>
            <a:r>
              <a:rPr lang="en-US" b="1" dirty="0">
                <a:effectLst/>
                <a:ea typeface="Times New Roman" panose="02020603050405020304" pitchFamily="18" charset="0"/>
              </a:rPr>
              <a:t>five</a:t>
            </a:r>
            <a:r>
              <a:rPr lang="en-US" dirty="0">
                <a:effectLst/>
                <a:ea typeface="Times New Roman" panose="02020603050405020304" pitchFamily="18" charset="0"/>
              </a:rPr>
              <a:t> BeU2theFull episodes airing nationwide  </a:t>
            </a:r>
          </a:p>
          <a:p>
            <a:pPr marL="342900" indent="-342900" fontAlgn="base">
              <a:buSzPts val="1000"/>
              <a:buFont typeface="Symbol" panose="05050102010706020507" pitchFamily="18" charset="2"/>
              <a:buChar char=""/>
              <a:tabLst>
                <a:tab pos="457200" algn="l"/>
              </a:tabLst>
            </a:pPr>
            <a:r>
              <a:rPr lang="en-US" dirty="0">
                <a:effectLst/>
                <a:ea typeface="Times New Roman" panose="02020603050405020304" pitchFamily="18" charset="0"/>
              </a:rPr>
              <a:t>One ½ hour radio interview with the Host </a:t>
            </a:r>
          </a:p>
          <a:p>
            <a:pPr marL="342900" indent="-342900" fontAlgn="base">
              <a:buSzPts val="1000"/>
              <a:buFont typeface="Symbol" panose="05050102010706020507" pitchFamily="18" charset="2"/>
              <a:buChar char=""/>
              <a:tabLst>
                <a:tab pos="457200" algn="l"/>
              </a:tabLst>
            </a:pPr>
            <a:r>
              <a:rPr lang="en-US" sz="1800" dirty="0"/>
              <a:t>Pre-introduction on Zoom highlighting your product or service </a:t>
            </a:r>
            <a:endParaRPr lang="en-US" dirty="0">
              <a:effectLst/>
              <a:ea typeface="Times New Roman" panose="02020603050405020304" pitchFamily="18" charset="0"/>
            </a:endParaRPr>
          </a:p>
          <a:p>
            <a:pPr marL="342900" indent="-342900" fontAlgn="base">
              <a:buSzPts val="1000"/>
              <a:buFont typeface="Symbol" panose="05050102010706020507" pitchFamily="18" charset="2"/>
              <a:buChar char=""/>
              <a:tabLst>
                <a:tab pos="457200" algn="l"/>
              </a:tabLst>
            </a:pPr>
            <a:endParaRPr lang="en-US" dirty="0">
              <a:effectLst/>
              <a:ea typeface="Times New Roman" panose="02020603050405020304" pitchFamily="18" charset="0"/>
            </a:endParaRPr>
          </a:p>
          <a:p>
            <a:pPr marL="742950" marR="0" lvl="1" indent="-285750" fontAlgn="base">
              <a:spcBef>
                <a:spcPts val="0"/>
              </a:spcBef>
              <a:spcAft>
                <a:spcPts val="0"/>
              </a:spcAft>
              <a:buSzPts val="1000"/>
              <a:buFont typeface="Courier New" panose="02070309020205020404" pitchFamily="49" charset="0"/>
              <a:buChar char="o"/>
              <a:tabLst>
                <a:tab pos="914400" algn="l"/>
              </a:tabLst>
            </a:pPr>
            <a:endParaRPr lang="en-US" dirty="0">
              <a:effectLst/>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32EEFC4-6885-4963-82A0-CB84EA184ECD}"/>
              </a:ext>
            </a:extLst>
          </p:cNvPr>
          <p:cNvSpPr txBox="1"/>
          <p:nvPr/>
        </p:nvSpPr>
        <p:spPr>
          <a:xfrm>
            <a:off x="1379143" y="892177"/>
            <a:ext cx="2103360" cy="400110"/>
          </a:xfrm>
          <a:prstGeom prst="rect">
            <a:avLst/>
          </a:prstGeom>
          <a:noFill/>
        </p:spPr>
        <p:txBody>
          <a:bodyPr wrap="square" rtlCol="0">
            <a:spAutoFit/>
          </a:bodyPr>
          <a:lstStyle/>
          <a:p>
            <a:r>
              <a:rPr lang="en-US" sz="2000" b="1" dirty="0"/>
              <a:t>PACKAGE C - $200</a:t>
            </a:r>
          </a:p>
        </p:txBody>
      </p:sp>
      <p:pic>
        <p:nvPicPr>
          <p:cNvPr id="10" name="Picture 9" descr="A picture containing diagram&#10;&#10;Description automatically generated">
            <a:extLst>
              <a:ext uri="{FF2B5EF4-FFF2-40B4-BE49-F238E27FC236}">
                <a16:creationId xmlns:a16="http://schemas.microsoft.com/office/drawing/2014/main" id="{89BF971D-2889-4F40-A6A7-1B32EE10F5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4345" y="3906801"/>
            <a:ext cx="5035509" cy="2845951"/>
          </a:xfrm>
          <a:prstGeom prst="rect">
            <a:avLst/>
          </a:prstGeom>
        </p:spPr>
      </p:pic>
    </p:spTree>
    <p:extLst>
      <p:ext uri="{BB962C8B-B14F-4D97-AF65-F5344CB8AC3E}">
        <p14:creationId xmlns:p14="http://schemas.microsoft.com/office/powerpoint/2010/main" val="246389430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A8EEB994-6449-4396-BA4F-51A036400C5C}"/>
              </a:ext>
            </a:extLst>
          </p:cNvPr>
          <p:cNvSpPr txBox="1">
            <a:spLocks/>
          </p:cNvSpPr>
          <p:nvPr/>
        </p:nvSpPr>
        <p:spPr>
          <a:xfrm>
            <a:off x="8301486" y="230113"/>
            <a:ext cx="2095347" cy="1015027"/>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5200" b="1" dirty="0"/>
              <a:t>Terms</a:t>
            </a:r>
          </a:p>
          <a:p>
            <a:pPr>
              <a:spcAft>
                <a:spcPts val="600"/>
              </a:spcAft>
            </a:pPr>
            <a:r>
              <a:rPr lang="en-US" sz="2800" b="1" dirty="0"/>
              <a:t>     </a:t>
            </a:r>
            <a:br>
              <a:rPr lang="en-US" sz="2800" dirty="0"/>
            </a:br>
            <a:endParaRPr lang="en-US" sz="2800" dirty="0"/>
          </a:p>
        </p:txBody>
      </p:sp>
      <p:sp>
        <p:nvSpPr>
          <p:cNvPr id="28" name="Freeform: Shape 27">
            <a:extLst>
              <a:ext uri="{FF2B5EF4-FFF2-40B4-BE49-F238E27FC236}">
                <a16:creationId xmlns:a16="http://schemas.microsoft.com/office/drawing/2014/main" id="{DCFD1A13-2B88-47B7-AAE9-AD6F3296E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F5CE4102-C93A-420A-98A7-5A7DD0C5C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picture containing text&#10;&#10;Description automatically generated">
            <a:extLst>
              <a:ext uri="{FF2B5EF4-FFF2-40B4-BE49-F238E27FC236}">
                <a16:creationId xmlns:a16="http://schemas.microsoft.com/office/drawing/2014/main" id="{D70BACC6-406F-4106-B1B2-00EA526327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767" y="450403"/>
            <a:ext cx="4747111" cy="2670253"/>
          </a:xfrm>
          <a:prstGeom prst="rect">
            <a:avLst/>
          </a:prstGeom>
        </p:spPr>
      </p:pic>
      <p:pic>
        <p:nvPicPr>
          <p:cNvPr id="10" name="Picture 9" descr="A picture containing microphone&#10;&#10;Description automatically generated">
            <a:extLst>
              <a:ext uri="{FF2B5EF4-FFF2-40B4-BE49-F238E27FC236}">
                <a16:creationId xmlns:a16="http://schemas.microsoft.com/office/drawing/2014/main" id="{DE5E262E-DF82-442F-BA76-AA8EF7EDCC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3471531"/>
            <a:ext cx="1550744" cy="2323213"/>
          </a:xfrm>
          <a:prstGeom prst="rect">
            <a:avLst/>
          </a:prstGeom>
        </p:spPr>
      </p:pic>
      <p:sp>
        <p:nvSpPr>
          <p:cNvPr id="4" name="Content Placeholder 1">
            <a:extLst>
              <a:ext uri="{FF2B5EF4-FFF2-40B4-BE49-F238E27FC236}">
                <a16:creationId xmlns:a16="http://schemas.microsoft.com/office/drawing/2014/main" id="{208F5D21-FA9B-4A41-91A8-3DF165AD97C3}"/>
              </a:ext>
            </a:extLst>
          </p:cNvPr>
          <p:cNvSpPr txBox="1">
            <a:spLocks/>
          </p:cNvSpPr>
          <p:nvPr/>
        </p:nvSpPr>
        <p:spPr>
          <a:xfrm>
            <a:off x="6290553" y="840727"/>
            <a:ext cx="5217268" cy="4730281"/>
          </a:xfrm>
          <a:prstGeom prst="rect">
            <a:avLst/>
          </a:prstGeom>
        </p:spPr>
        <p:txBody>
          <a:bodyPr vert="horz" lIns="91440" tIns="45720" rIns="91440" bIns="45720" rtlCol="0" anchor="t">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5900" dirty="0"/>
          </a:p>
          <a:p>
            <a:pPr>
              <a:spcBef>
                <a:spcPts val="300"/>
              </a:spcBef>
              <a:spcAft>
                <a:spcPts val="300"/>
              </a:spcAft>
            </a:pPr>
            <a:r>
              <a:rPr lang="en-US" sz="8000" b="0" i="0" u="none" strike="noStrike" dirty="0">
                <a:effectLst/>
              </a:rPr>
              <a:t>1-hour BeU2theFull episodes can contain more than one ad (Package A and B only) as long as there is no competing company, product or service. </a:t>
            </a:r>
          </a:p>
          <a:p>
            <a:pPr>
              <a:spcBef>
                <a:spcPts val="300"/>
              </a:spcBef>
              <a:spcAft>
                <a:spcPts val="300"/>
              </a:spcAft>
            </a:pPr>
            <a:endParaRPr lang="en-US" sz="8000" b="0" dirty="0">
              <a:effectLst/>
            </a:endParaRPr>
          </a:p>
          <a:p>
            <a:pPr>
              <a:spcBef>
                <a:spcPts val="300"/>
              </a:spcBef>
              <a:spcAft>
                <a:spcPts val="300"/>
              </a:spcAft>
            </a:pPr>
            <a:r>
              <a:rPr lang="en-US" sz="8000" b="0" i="0" u="none" strike="noStrike" dirty="0">
                <a:effectLst/>
              </a:rPr>
              <a:t>Full payment is required for all packages at the beginning of the agreement with BeU2thefull for the ad and request for sponsorship and guest interviews. </a:t>
            </a:r>
          </a:p>
          <a:p>
            <a:pPr>
              <a:spcBef>
                <a:spcPts val="300"/>
              </a:spcBef>
              <a:spcAft>
                <a:spcPts val="300"/>
              </a:spcAft>
            </a:pPr>
            <a:r>
              <a:rPr lang="en-US" sz="8000" b="0" i="0" u="none" strike="noStrike" dirty="0">
                <a:effectLst/>
              </a:rPr>
              <a:t>All ads are written by the guest and recorded by a BeU2theFull representative. Guests are also </a:t>
            </a:r>
            <a:r>
              <a:rPr lang="en-US" sz="8000" dirty="0"/>
              <a:t>welcome to provide a written and recorded ad directly to BeU2theFull however, </a:t>
            </a:r>
            <a:r>
              <a:rPr lang="en-US" sz="8000" b="0" i="0" u="none" strike="noStrike" dirty="0">
                <a:effectLst/>
              </a:rPr>
              <a:t>the full amount must be paid prior to the ad airing.</a:t>
            </a:r>
          </a:p>
          <a:p>
            <a:pPr>
              <a:spcBef>
                <a:spcPts val="300"/>
              </a:spcBef>
              <a:spcAft>
                <a:spcPts val="300"/>
              </a:spcAft>
            </a:pPr>
            <a:endParaRPr lang="en-US" sz="8000" dirty="0"/>
          </a:p>
          <a:p>
            <a:pPr>
              <a:spcBef>
                <a:spcPts val="300"/>
              </a:spcBef>
              <a:spcAft>
                <a:spcPts val="300"/>
              </a:spcAft>
            </a:pPr>
            <a:r>
              <a:rPr lang="en-US" sz="8000" dirty="0"/>
              <a:t>All guest interviews are pre-recorded before airing. Host utilizes a professional </a:t>
            </a:r>
            <a:r>
              <a:rPr lang="en-US" sz="8000" dirty="0" err="1"/>
              <a:t>Musysic</a:t>
            </a:r>
            <a:r>
              <a:rPr lang="en-US" sz="8000" dirty="0"/>
              <a:t> microphone and guests are encouraged to utilize Free HD Conference Call which has high definition recording capabilities. </a:t>
            </a:r>
            <a:br>
              <a:rPr lang="en-US" sz="8000" dirty="0"/>
            </a:br>
            <a:endParaRPr lang="en-US" sz="8000" dirty="0"/>
          </a:p>
          <a:p>
            <a:endParaRPr lang="en-US" sz="8000" dirty="0"/>
          </a:p>
          <a:p>
            <a:endParaRPr lang="en-US" sz="1100" b="1" dirty="0"/>
          </a:p>
          <a:p>
            <a:endParaRPr lang="en-US" sz="1100" dirty="0"/>
          </a:p>
          <a:p>
            <a:endParaRPr lang="en-US" sz="1100" dirty="0"/>
          </a:p>
          <a:p>
            <a:endParaRPr lang="en-US" sz="1100" dirty="0"/>
          </a:p>
        </p:txBody>
      </p:sp>
    </p:spTree>
    <p:extLst>
      <p:ext uri="{BB962C8B-B14F-4D97-AF65-F5344CB8AC3E}">
        <p14:creationId xmlns:p14="http://schemas.microsoft.com/office/powerpoint/2010/main" val="527444044"/>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4282</TotalTime>
  <Words>1005</Words>
  <Application>Microsoft Office PowerPoint</Application>
  <PresentationFormat>Widescreen</PresentationFormat>
  <Paragraphs>87</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Calibri Light</vt:lpstr>
      <vt:lpstr>Courier New</vt:lpstr>
      <vt:lpstr>HP Simplified</vt:lpstr>
      <vt:lpstr>Symbol</vt:lpstr>
      <vt:lpstr>Tw Cen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janice mcmillian</dc:creator>
  <cp:lastModifiedBy>janice mcmillian</cp:lastModifiedBy>
  <cp:revision>86</cp:revision>
  <dcterms:created xsi:type="dcterms:W3CDTF">2020-02-21T23:54:52Z</dcterms:created>
  <dcterms:modified xsi:type="dcterms:W3CDTF">2022-02-07T16:28:49Z</dcterms:modified>
</cp:coreProperties>
</file>