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3" r:id="rId5"/>
    <p:sldId id="266" r:id="rId6"/>
    <p:sldId id="267" r:id="rId7"/>
    <p:sldId id="258"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00" autoAdjust="0"/>
    <p:restoredTop sz="94660"/>
  </p:normalViewPr>
  <p:slideViewPr>
    <p:cSldViewPr snapToGrid="0">
      <p:cViewPr varScale="1">
        <p:scale>
          <a:sx n="86" d="100"/>
          <a:sy n="86" d="100"/>
        </p:scale>
        <p:origin x="9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C593-CEEB-4DD6-A8BE-A1690B4D6D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47A881-4692-4781-9009-AF91CE9F0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3E1ED3-C710-4C4F-929F-2DD8971F43D3}"/>
              </a:ext>
            </a:extLst>
          </p:cNvPr>
          <p:cNvSpPr>
            <a:spLocks noGrp="1"/>
          </p:cNvSpPr>
          <p:nvPr>
            <p:ph type="dt" sz="half" idx="10"/>
          </p:nvPr>
        </p:nvSpPr>
        <p:spPr/>
        <p:txBody>
          <a:bodyPr/>
          <a:lstStyle/>
          <a:p>
            <a:fld id="{C3074DF6-F187-46D7-9814-BC28C59CB4ED}" type="datetimeFigureOut">
              <a:rPr lang="en-US" smtClean="0"/>
              <a:t>7/8/2023</a:t>
            </a:fld>
            <a:endParaRPr lang="en-US"/>
          </a:p>
        </p:txBody>
      </p:sp>
      <p:sp>
        <p:nvSpPr>
          <p:cNvPr id="5" name="Footer Placeholder 4">
            <a:extLst>
              <a:ext uri="{FF2B5EF4-FFF2-40B4-BE49-F238E27FC236}">
                <a16:creationId xmlns:a16="http://schemas.microsoft.com/office/drawing/2014/main" id="{EF6E0D9E-7770-4ACB-A70E-80F87E2EA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62892-F622-4D2B-9A45-7A4B972C104D}"/>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836946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B1FF-52CC-41F8-AE80-A6123BC5B9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835347-3E5D-445A-9993-51F3165804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91ABE-664F-4EFE-A26A-6129852CCD22}"/>
              </a:ext>
            </a:extLst>
          </p:cNvPr>
          <p:cNvSpPr>
            <a:spLocks noGrp="1"/>
          </p:cNvSpPr>
          <p:nvPr>
            <p:ph type="dt" sz="half" idx="10"/>
          </p:nvPr>
        </p:nvSpPr>
        <p:spPr/>
        <p:txBody>
          <a:bodyPr/>
          <a:lstStyle/>
          <a:p>
            <a:fld id="{C3074DF6-F187-46D7-9814-BC28C59CB4ED}" type="datetimeFigureOut">
              <a:rPr lang="en-US" smtClean="0"/>
              <a:t>7/8/2023</a:t>
            </a:fld>
            <a:endParaRPr lang="en-US"/>
          </a:p>
        </p:txBody>
      </p:sp>
      <p:sp>
        <p:nvSpPr>
          <p:cNvPr id="5" name="Footer Placeholder 4">
            <a:extLst>
              <a:ext uri="{FF2B5EF4-FFF2-40B4-BE49-F238E27FC236}">
                <a16:creationId xmlns:a16="http://schemas.microsoft.com/office/drawing/2014/main" id="{0F43BC5A-468A-46B3-B01B-E26365069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8BDB3-80A6-4EE9-BA02-AFFBDFD442E0}"/>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599035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6A5AC7-4B22-4DA0-B7CD-3F2FFF87BD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6086BA-7499-44A0-A795-25938FA024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B683A-DED5-4B90-B683-43C08009E0DB}"/>
              </a:ext>
            </a:extLst>
          </p:cNvPr>
          <p:cNvSpPr>
            <a:spLocks noGrp="1"/>
          </p:cNvSpPr>
          <p:nvPr>
            <p:ph type="dt" sz="half" idx="10"/>
          </p:nvPr>
        </p:nvSpPr>
        <p:spPr/>
        <p:txBody>
          <a:bodyPr/>
          <a:lstStyle/>
          <a:p>
            <a:fld id="{C3074DF6-F187-46D7-9814-BC28C59CB4ED}" type="datetimeFigureOut">
              <a:rPr lang="en-US" smtClean="0"/>
              <a:t>7/8/2023</a:t>
            </a:fld>
            <a:endParaRPr lang="en-US"/>
          </a:p>
        </p:txBody>
      </p:sp>
      <p:sp>
        <p:nvSpPr>
          <p:cNvPr id="5" name="Footer Placeholder 4">
            <a:extLst>
              <a:ext uri="{FF2B5EF4-FFF2-40B4-BE49-F238E27FC236}">
                <a16:creationId xmlns:a16="http://schemas.microsoft.com/office/drawing/2014/main" id="{39527F84-4AD6-4CA0-85E3-ADDFA15C9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94909-D18E-498F-8714-6CF6CD8239C6}"/>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34096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AED3-8CB1-4B61-91B1-79866D3E72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5D1BAF-A32F-47E9-B2A5-AC94495C08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2F8CC-EBBD-4E4F-A0B1-2DA1E805B84A}"/>
              </a:ext>
            </a:extLst>
          </p:cNvPr>
          <p:cNvSpPr>
            <a:spLocks noGrp="1"/>
          </p:cNvSpPr>
          <p:nvPr>
            <p:ph type="dt" sz="half" idx="10"/>
          </p:nvPr>
        </p:nvSpPr>
        <p:spPr/>
        <p:txBody>
          <a:bodyPr/>
          <a:lstStyle/>
          <a:p>
            <a:fld id="{C3074DF6-F187-46D7-9814-BC28C59CB4ED}" type="datetimeFigureOut">
              <a:rPr lang="en-US" smtClean="0"/>
              <a:t>7/8/2023</a:t>
            </a:fld>
            <a:endParaRPr lang="en-US"/>
          </a:p>
        </p:txBody>
      </p:sp>
      <p:sp>
        <p:nvSpPr>
          <p:cNvPr id="5" name="Footer Placeholder 4">
            <a:extLst>
              <a:ext uri="{FF2B5EF4-FFF2-40B4-BE49-F238E27FC236}">
                <a16:creationId xmlns:a16="http://schemas.microsoft.com/office/drawing/2014/main" id="{9813C3FA-0A13-4FEA-A4D9-B824381CC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A84D8-41F7-4DD8-AF13-C0A72698149D}"/>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167548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1E99-470C-4C77-8D2E-BBCB37F185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3E03CE-3B8D-497B-9F23-9F1963BB6E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ADCD72-8A22-440F-960D-812A0B76C122}"/>
              </a:ext>
            </a:extLst>
          </p:cNvPr>
          <p:cNvSpPr>
            <a:spLocks noGrp="1"/>
          </p:cNvSpPr>
          <p:nvPr>
            <p:ph type="dt" sz="half" idx="10"/>
          </p:nvPr>
        </p:nvSpPr>
        <p:spPr/>
        <p:txBody>
          <a:bodyPr/>
          <a:lstStyle/>
          <a:p>
            <a:fld id="{C3074DF6-F187-46D7-9814-BC28C59CB4ED}" type="datetimeFigureOut">
              <a:rPr lang="en-US" smtClean="0"/>
              <a:t>7/8/2023</a:t>
            </a:fld>
            <a:endParaRPr lang="en-US"/>
          </a:p>
        </p:txBody>
      </p:sp>
      <p:sp>
        <p:nvSpPr>
          <p:cNvPr id="5" name="Footer Placeholder 4">
            <a:extLst>
              <a:ext uri="{FF2B5EF4-FFF2-40B4-BE49-F238E27FC236}">
                <a16:creationId xmlns:a16="http://schemas.microsoft.com/office/drawing/2014/main" id="{A5338F6D-43CD-4BFF-B2D0-149F77176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25F85-6BAC-42AE-B6EE-A3ED4636D681}"/>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3556840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4DC28-BF63-4FBC-A634-D17D493172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2E61AD-87A3-474B-998F-45158EF3E6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743E9D-08DB-4D5E-A637-96BD02520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DBB6CE-3892-401A-8E97-F59798E36CCB}"/>
              </a:ext>
            </a:extLst>
          </p:cNvPr>
          <p:cNvSpPr>
            <a:spLocks noGrp="1"/>
          </p:cNvSpPr>
          <p:nvPr>
            <p:ph type="dt" sz="half" idx="10"/>
          </p:nvPr>
        </p:nvSpPr>
        <p:spPr/>
        <p:txBody>
          <a:bodyPr/>
          <a:lstStyle/>
          <a:p>
            <a:fld id="{C3074DF6-F187-46D7-9814-BC28C59CB4ED}" type="datetimeFigureOut">
              <a:rPr lang="en-US" smtClean="0"/>
              <a:t>7/8/2023</a:t>
            </a:fld>
            <a:endParaRPr lang="en-US"/>
          </a:p>
        </p:txBody>
      </p:sp>
      <p:sp>
        <p:nvSpPr>
          <p:cNvPr id="6" name="Footer Placeholder 5">
            <a:extLst>
              <a:ext uri="{FF2B5EF4-FFF2-40B4-BE49-F238E27FC236}">
                <a16:creationId xmlns:a16="http://schemas.microsoft.com/office/drawing/2014/main" id="{6D48339E-0D02-400F-B5CE-ED805A6AE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4C6C5-31E5-4A8A-8A85-EB94F5C90E39}"/>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1754891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53DF-E3D9-49FA-80D1-49C2917B6A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86E5E-8198-4260-95D0-5C17EEFC6F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D78E71-1C3A-46B0-B040-5D4CD4E235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281941-231F-44E6-8EAE-62A45AC44C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C029F2-6D68-464F-987A-632BB2E2CD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DD0DD4-311B-473D-B267-6659368C78E2}"/>
              </a:ext>
            </a:extLst>
          </p:cNvPr>
          <p:cNvSpPr>
            <a:spLocks noGrp="1"/>
          </p:cNvSpPr>
          <p:nvPr>
            <p:ph type="dt" sz="half" idx="10"/>
          </p:nvPr>
        </p:nvSpPr>
        <p:spPr/>
        <p:txBody>
          <a:bodyPr/>
          <a:lstStyle/>
          <a:p>
            <a:fld id="{C3074DF6-F187-46D7-9814-BC28C59CB4ED}" type="datetimeFigureOut">
              <a:rPr lang="en-US" smtClean="0"/>
              <a:t>7/8/2023</a:t>
            </a:fld>
            <a:endParaRPr lang="en-US"/>
          </a:p>
        </p:txBody>
      </p:sp>
      <p:sp>
        <p:nvSpPr>
          <p:cNvPr id="8" name="Footer Placeholder 7">
            <a:extLst>
              <a:ext uri="{FF2B5EF4-FFF2-40B4-BE49-F238E27FC236}">
                <a16:creationId xmlns:a16="http://schemas.microsoft.com/office/drawing/2014/main" id="{F9B2FDB8-EA12-4FE9-B4DF-36DC15284C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DB5210-06CA-42E5-91A3-8A52EDE733AE}"/>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3839966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E6B17-006F-46D5-9910-F1D2741659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86276B-2D39-4BA3-842A-8C1E261967AA}"/>
              </a:ext>
            </a:extLst>
          </p:cNvPr>
          <p:cNvSpPr>
            <a:spLocks noGrp="1"/>
          </p:cNvSpPr>
          <p:nvPr>
            <p:ph type="dt" sz="half" idx="10"/>
          </p:nvPr>
        </p:nvSpPr>
        <p:spPr/>
        <p:txBody>
          <a:bodyPr/>
          <a:lstStyle/>
          <a:p>
            <a:fld id="{C3074DF6-F187-46D7-9814-BC28C59CB4ED}" type="datetimeFigureOut">
              <a:rPr lang="en-US" smtClean="0"/>
              <a:t>7/8/2023</a:t>
            </a:fld>
            <a:endParaRPr lang="en-US"/>
          </a:p>
        </p:txBody>
      </p:sp>
      <p:sp>
        <p:nvSpPr>
          <p:cNvPr id="4" name="Footer Placeholder 3">
            <a:extLst>
              <a:ext uri="{FF2B5EF4-FFF2-40B4-BE49-F238E27FC236}">
                <a16:creationId xmlns:a16="http://schemas.microsoft.com/office/drawing/2014/main" id="{F58AAE40-EEBE-4DA5-9A6F-21E67C5282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A3FF9E-3101-4DF8-8FC3-47DAF4D4F9EC}"/>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130884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313769-8C24-4915-8ACD-C53A05607DA6}"/>
              </a:ext>
            </a:extLst>
          </p:cNvPr>
          <p:cNvSpPr>
            <a:spLocks noGrp="1"/>
          </p:cNvSpPr>
          <p:nvPr>
            <p:ph type="dt" sz="half" idx="10"/>
          </p:nvPr>
        </p:nvSpPr>
        <p:spPr/>
        <p:txBody>
          <a:bodyPr/>
          <a:lstStyle/>
          <a:p>
            <a:fld id="{C3074DF6-F187-46D7-9814-BC28C59CB4ED}" type="datetimeFigureOut">
              <a:rPr lang="en-US" smtClean="0"/>
              <a:t>7/8/2023</a:t>
            </a:fld>
            <a:endParaRPr lang="en-US"/>
          </a:p>
        </p:txBody>
      </p:sp>
      <p:sp>
        <p:nvSpPr>
          <p:cNvPr id="3" name="Footer Placeholder 2">
            <a:extLst>
              <a:ext uri="{FF2B5EF4-FFF2-40B4-BE49-F238E27FC236}">
                <a16:creationId xmlns:a16="http://schemas.microsoft.com/office/drawing/2014/main" id="{A193FFD1-5313-49E9-88B0-485B1BF961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736FCA-7A1F-4EB1-B6B4-27A81C55F6C0}"/>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30794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B01BD-3D6C-440F-B7E5-9A5C54F1D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2755F0-A242-4FEA-8E9E-C555B46314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751B01-874D-4974-B2C1-4A81C68E2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335D9-D898-4EC9-9E82-0BFB2214D26D}"/>
              </a:ext>
            </a:extLst>
          </p:cNvPr>
          <p:cNvSpPr>
            <a:spLocks noGrp="1"/>
          </p:cNvSpPr>
          <p:nvPr>
            <p:ph type="dt" sz="half" idx="10"/>
          </p:nvPr>
        </p:nvSpPr>
        <p:spPr/>
        <p:txBody>
          <a:bodyPr/>
          <a:lstStyle/>
          <a:p>
            <a:fld id="{C3074DF6-F187-46D7-9814-BC28C59CB4ED}" type="datetimeFigureOut">
              <a:rPr lang="en-US" smtClean="0"/>
              <a:t>7/8/2023</a:t>
            </a:fld>
            <a:endParaRPr lang="en-US"/>
          </a:p>
        </p:txBody>
      </p:sp>
      <p:sp>
        <p:nvSpPr>
          <p:cNvPr id="6" name="Footer Placeholder 5">
            <a:extLst>
              <a:ext uri="{FF2B5EF4-FFF2-40B4-BE49-F238E27FC236}">
                <a16:creationId xmlns:a16="http://schemas.microsoft.com/office/drawing/2014/main" id="{9E8EBCEC-A3F4-42E6-9BDD-902F8A9F0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B32851-7232-46B6-A851-064F0143E383}"/>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291703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A074-B165-413A-B0A3-5CB433FE5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3662B3-2595-43B3-A479-1F20C2A12B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469404-C2CA-4356-922F-453E6804F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4A111-1CC7-4F84-B6B2-CD88DBE7D65E}"/>
              </a:ext>
            </a:extLst>
          </p:cNvPr>
          <p:cNvSpPr>
            <a:spLocks noGrp="1"/>
          </p:cNvSpPr>
          <p:nvPr>
            <p:ph type="dt" sz="half" idx="10"/>
          </p:nvPr>
        </p:nvSpPr>
        <p:spPr/>
        <p:txBody>
          <a:bodyPr/>
          <a:lstStyle/>
          <a:p>
            <a:fld id="{C3074DF6-F187-46D7-9814-BC28C59CB4ED}" type="datetimeFigureOut">
              <a:rPr lang="en-US" smtClean="0"/>
              <a:t>7/8/2023</a:t>
            </a:fld>
            <a:endParaRPr lang="en-US"/>
          </a:p>
        </p:txBody>
      </p:sp>
      <p:sp>
        <p:nvSpPr>
          <p:cNvPr id="6" name="Footer Placeholder 5">
            <a:extLst>
              <a:ext uri="{FF2B5EF4-FFF2-40B4-BE49-F238E27FC236}">
                <a16:creationId xmlns:a16="http://schemas.microsoft.com/office/drawing/2014/main" id="{E987B805-DD9F-4DE8-BD62-A0391C2E4B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9894DE-EE6F-4663-A0F1-CFE2FCBD05C1}"/>
              </a:ext>
            </a:extLst>
          </p:cNvPr>
          <p:cNvSpPr>
            <a:spLocks noGrp="1"/>
          </p:cNvSpPr>
          <p:nvPr>
            <p:ph type="sldNum" sz="quarter" idx="12"/>
          </p:nvPr>
        </p:nvSpPr>
        <p:spPr/>
        <p:txBody>
          <a:bodyPr/>
          <a:lstStyle/>
          <a:p>
            <a:fld id="{D80F2528-57BB-4C37-ADE1-B6082513A38E}" type="slidenum">
              <a:rPr lang="en-US" smtClean="0"/>
              <a:t>‹#›</a:t>
            </a:fld>
            <a:endParaRPr lang="en-US"/>
          </a:p>
        </p:txBody>
      </p:sp>
    </p:spTree>
    <p:extLst>
      <p:ext uri="{BB962C8B-B14F-4D97-AF65-F5344CB8AC3E}">
        <p14:creationId xmlns:p14="http://schemas.microsoft.com/office/powerpoint/2010/main" val="229198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6A39A1-C17A-429B-AB87-A594AF3B18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DDB65-112A-4736-9BBC-80E67E897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506D7-FE0B-49CF-B73A-CE15206D77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74DF6-F187-46D7-9814-BC28C59CB4ED}" type="datetimeFigureOut">
              <a:rPr lang="en-US" smtClean="0"/>
              <a:t>7/8/2023</a:t>
            </a:fld>
            <a:endParaRPr lang="en-US"/>
          </a:p>
        </p:txBody>
      </p:sp>
      <p:sp>
        <p:nvSpPr>
          <p:cNvPr id="5" name="Footer Placeholder 4">
            <a:extLst>
              <a:ext uri="{FF2B5EF4-FFF2-40B4-BE49-F238E27FC236}">
                <a16:creationId xmlns:a16="http://schemas.microsoft.com/office/drawing/2014/main" id="{6CA6D219-FECE-40EB-A34A-7DD9E59796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5A5E2D-327D-4926-AEFD-BDF0C6BB93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F2528-57BB-4C37-ADE1-B6082513A38E}" type="slidenum">
              <a:rPr lang="en-US" smtClean="0"/>
              <a:t>‹#›</a:t>
            </a:fld>
            <a:endParaRPr lang="en-US"/>
          </a:p>
        </p:txBody>
      </p:sp>
    </p:spTree>
    <p:extLst>
      <p:ext uri="{BB962C8B-B14F-4D97-AF65-F5344CB8AC3E}">
        <p14:creationId xmlns:p14="http://schemas.microsoft.com/office/powerpoint/2010/main" val="1991424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beu2theful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854CA4-27B5-4D11-A7C2-E08F8570292E}"/>
              </a:ext>
            </a:extLst>
          </p:cNvPr>
          <p:cNvSpPr txBox="1"/>
          <p:nvPr/>
        </p:nvSpPr>
        <p:spPr>
          <a:xfrm>
            <a:off x="1368342" y="2227865"/>
            <a:ext cx="4435868" cy="1754326"/>
          </a:xfrm>
          <a:prstGeom prst="rect">
            <a:avLst/>
          </a:prstGeom>
          <a:noFill/>
        </p:spPr>
        <p:txBody>
          <a:bodyPr wrap="square" rtlCol="0">
            <a:spAutoFit/>
          </a:bodyPr>
          <a:lstStyle/>
          <a:p>
            <a:pPr algn="ctr"/>
            <a:r>
              <a:rPr lang="en-US" sz="5400" dirty="0">
                <a:latin typeface="HP Simplified" panose="020B0604020204020204" pitchFamily="34" charset="0"/>
                <a:cs typeface="Biome Light" panose="020B0303030204020804" pitchFamily="34" charset="0"/>
              </a:rPr>
              <a:t>BeU2thefull Media Kit </a:t>
            </a:r>
          </a:p>
        </p:txBody>
      </p:sp>
      <p:sp>
        <p:nvSpPr>
          <p:cNvPr id="2" name="TextBox 1">
            <a:extLst>
              <a:ext uri="{FF2B5EF4-FFF2-40B4-BE49-F238E27FC236}">
                <a16:creationId xmlns:a16="http://schemas.microsoft.com/office/drawing/2014/main" id="{65CB5F25-7D5D-491B-8581-C6841DFC8F35}"/>
              </a:ext>
            </a:extLst>
          </p:cNvPr>
          <p:cNvSpPr txBox="1"/>
          <p:nvPr/>
        </p:nvSpPr>
        <p:spPr>
          <a:xfrm>
            <a:off x="1006722" y="5840652"/>
            <a:ext cx="4922638" cy="338554"/>
          </a:xfrm>
          <a:prstGeom prst="rect">
            <a:avLst/>
          </a:prstGeom>
          <a:noFill/>
        </p:spPr>
        <p:txBody>
          <a:bodyPr wrap="square" rtlCol="0">
            <a:spAutoFit/>
          </a:bodyPr>
          <a:lstStyle/>
          <a:p>
            <a:r>
              <a:rPr lang="en-US" sz="1600" dirty="0">
                <a:latin typeface="HP Simplified" panose="020B0604020204020204" pitchFamily="34" charset="0"/>
              </a:rPr>
              <a:t>Janice Thorne | </a:t>
            </a:r>
            <a:r>
              <a:rPr lang="en-US" sz="1600" dirty="0">
                <a:latin typeface="HP Simplified" panose="020B0604020204020204" pitchFamily="34" charset="0"/>
                <a:hlinkClick r:id="rId2">
                  <a:extLst>
                    <a:ext uri="{A12FA001-AC4F-418D-AE19-62706E023703}">
                      <ahyp:hlinkClr xmlns:ahyp="http://schemas.microsoft.com/office/drawing/2018/hyperlinkcolor" val="tx"/>
                    </a:ext>
                  </a:extLst>
                </a:hlinkClick>
              </a:rPr>
              <a:t>www.beU2thefull</a:t>
            </a:r>
            <a:r>
              <a:rPr lang="en-US" sz="1600" dirty="0">
                <a:solidFill>
                  <a:srgbClr val="0563C1"/>
                </a:solidFill>
                <a:latin typeface="HP Simplified" panose="020B0604020204020204" pitchFamily="34" charset="0"/>
                <a:hlinkClick r:id="rId2">
                  <a:extLst>
                    <a:ext uri="{A12FA001-AC4F-418D-AE19-62706E023703}">
                      <ahyp:hlinkClr xmlns:ahyp="http://schemas.microsoft.com/office/drawing/2018/hyperlinkcolor" val="tx"/>
                    </a:ext>
                  </a:extLst>
                </a:hlinkClick>
              </a:rPr>
              <a:t>.</a:t>
            </a:r>
            <a:r>
              <a:rPr lang="en-US" sz="1600" dirty="0">
                <a:latin typeface="HP Simplified" panose="020B0604020204020204" pitchFamily="34" charset="0"/>
                <a:hlinkClick r:id="rId2">
                  <a:extLst>
                    <a:ext uri="{A12FA001-AC4F-418D-AE19-62706E023703}">
                      <ahyp:hlinkClr xmlns:ahyp="http://schemas.microsoft.com/office/drawing/2018/hyperlinkcolor" val="tx"/>
                    </a:ext>
                  </a:extLst>
                </a:hlinkClick>
              </a:rPr>
              <a:t>com</a:t>
            </a:r>
            <a:r>
              <a:rPr lang="en-US" sz="1600" dirty="0">
                <a:latin typeface="HP Simplified" panose="020B0604020204020204" pitchFamily="34" charset="0"/>
              </a:rPr>
              <a:t> |  240-706-1297</a:t>
            </a:r>
          </a:p>
        </p:txBody>
      </p:sp>
      <p:pic>
        <p:nvPicPr>
          <p:cNvPr id="8" name="Picture 7" descr="Map&#10;&#10;Description automatically generated">
            <a:extLst>
              <a:ext uri="{FF2B5EF4-FFF2-40B4-BE49-F238E27FC236}">
                <a16:creationId xmlns:a16="http://schemas.microsoft.com/office/drawing/2014/main" id="{82D9BAA6-30F5-4C28-AC03-BB6198D08D7D}"/>
              </a:ext>
            </a:extLst>
          </p:cNvPr>
          <p:cNvPicPr>
            <a:picLocks noChangeAspect="1"/>
          </p:cNvPicPr>
          <p:nvPr/>
        </p:nvPicPr>
        <p:blipFill rotWithShape="1">
          <a:blip r:embed="rId3">
            <a:extLst>
              <a:ext uri="{28A0092B-C50C-407E-A947-70E740481C1C}">
                <a14:useLocalDpi xmlns:a14="http://schemas.microsoft.com/office/drawing/2010/main" val="0"/>
              </a:ext>
            </a:extLst>
          </a:blip>
          <a:srcRect l="22992" r="27597"/>
          <a:stretch/>
        </p:blipFill>
        <p:spPr>
          <a:xfrm>
            <a:off x="6167866" y="477186"/>
            <a:ext cx="5239286" cy="5964504"/>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190038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Map&#10;&#10;Description automatically generated">
            <a:extLst>
              <a:ext uri="{FF2B5EF4-FFF2-40B4-BE49-F238E27FC236}">
                <a16:creationId xmlns:a16="http://schemas.microsoft.com/office/drawing/2014/main" id="{B5A2BCDA-1B00-46CB-AB7A-78914E0B32A7}"/>
              </a:ext>
            </a:extLst>
          </p:cNvPr>
          <p:cNvPicPr>
            <a:picLocks noChangeAspect="1"/>
          </p:cNvPicPr>
          <p:nvPr/>
        </p:nvPicPr>
        <p:blipFill rotWithShape="1">
          <a:blip r:embed="rId2">
            <a:extLst>
              <a:ext uri="{28A0092B-C50C-407E-A947-70E740481C1C}">
                <a14:useLocalDpi xmlns:a14="http://schemas.microsoft.com/office/drawing/2010/main" val="0"/>
              </a:ext>
            </a:extLst>
          </a:blip>
          <a:srcRect l="22992" r="27597"/>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9" name="TextBox 8">
            <a:extLst>
              <a:ext uri="{FF2B5EF4-FFF2-40B4-BE49-F238E27FC236}">
                <a16:creationId xmlns:a16="http://schemas.microsoft.com/office/drawing/2014/main" id="{9ED27A7F-0E4C-4FCE-8D16-8303EB8A0BEA}"/>
              </a:ext>
            </a:extLst>
          </p:cNvPr>
          <p:cNvSpPr txBox="1"/>
          <p:nvPr/>
        </p:nvSpPr>
        <p:spPr>
          <a:xfrm>
            <a:off x="6278528" y="1112291"/>
            <a:ext cx="5590572" cy="5189015"/>
          </a:xfrm>
          <a:prstGeom prst="rect">
            <a:avLst/>
          </a:prstGeom>
        </p:spPr>
        <p:txBody>
          <a:bodyPr vert="horz" lIns="91440" tIns="45720" rIns="91440" bIns="45720" rtlCol="0" anchor="t">
            <a:normAutofit fontScale="70000" lnSpcReduction="20000"/>
          </a:bodyPr>
          <a:lstStyle/>
          <a:p>
            <a:pPr algn="ctr">
              <a:lnSpc>
                <a:spcPct val="90000"/>
              </a:lnSpc>
              <a:spcAft>
                <a:spcPts val="600"/>
              </a:spcAft>
            </a:pPr>
            <a:r>
              <a:rPr lang="en-US" sz="3300" dirty="0"/>
              <a:t>A Nationally Syndicated FM Radio show designed to help individuals re-create new patterns of living through how they think and the habitual conditioning of their minds. BeU2thefull’s goal is to create mental mastery in the lives of those who align with this powerful message. </a:t>
            </a:r>
          </a:p>
          <a:p>
            <a:pPr algn="ctr">
              <a:lnSpc>
                <a:spcPct val="90000"/>
              </a:lnSpc>
              <a:spcAft>
                <a:spcPts val="600"/>
              </a:spcAft>
            </a:pPr>
            <a:endParaRPr lang="en-US" sz="3300" dirty="0"/>
          </a:p>
          <a:p>
            <a:pPr algn="ctr">
              <a:lnSpc>
                <a:spcPct val="90000"/>
              </a:lnSpc>
              <a:spcAft>
                <a:spcPts val="600"/>
              </a:spcAft>
            </a:pPr>
            <a:r>
              <a:rPr lang="en-US" sz="3300" dirty="0"/>
              <a:t>Our focus is to teach, educate and bring awareness to people that, “For as a man </a:t>
            </a:r>
            <a:r>
              <a:rPr lang="en-US" sz="3300" b="1" dirty="0"/>
              <a:t>thinks</a:t>
            </a:r>
            <a:r>
              <a:rPr lang="en-US" sz="3300" dirty="0"/>
              <a:t> within himself, so is he (or she).” Proverbs 23:7. Through personalized messages by the host, or dynamic interviews with individuals who have garnered great results in their life through the art of mental mastery, we desire to share with our audience that when you control your thoughts, you control your life. </a:t>
            </a:r>
          </a:p>
          <a:p>
            <a:pPr>
              <a:lnSpc>
                <a:spcPct val="90000"/>
              </a:lnSpc>
              <a:spcAft>
                <a:spcPts val="600"/>
              </a:spcAft>
            </a:pPr>
            <a:endParaRPr lang="en-US" sz="1300" dirty="0"/>
          </a:p>
          <a:p>
            <a:pPr>
              <a:lnSpc>
                <a:spcPct val="90000"/>
              </a:lnSpc>
              <a:spcAft>
                <a:spcPts val="600"/>
              </a:spcAft>
            </a:pPr>
            <a:endParaRPr lang="en-US" sz="1300" dirty="0"/>
          </a:p>
          <a:p>
            <a:pPr indent="-228600">
              <a:lnSpc>
                <a:spcPct val="90000"/>
              </a:lnSpc>
              <a:spcAft>
                <a:spcPts val="600"/>
              </a:spcAft>
              <a:buFont typeface="Arial" panose="020B0604020202020204" pitchFamily="34" charset="0"/>
              <a:buChar char="•"/>
            </a:pPr>
            <a:endParaRPr lang="en-US" sz="1300" dirty="0"/>
          </a:p>
        </p:txBody>
      </p:sp>
    </p:spTree>
    <p:extLst>
      <p:ext uri="{BB962C8B-B14F-4D97-AF65-F5344CB8AC3E}">
        <p14:creationId xmlns:p14="http://schemas.microsoft.com/office/powerpoint/2010/main" val="235764135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891401DC-7AF6-42FA-BE31-CF773B6C8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0"/>
            <a:ext cx="12188952" cy="6858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person standing in a room&#10;&#10;Description automatically generated">
            <a:extLst>
              <a:ext uri="{FF2B5EF4-FFF2-40B4-BE49-F238E27FC236}">
                <a16:creationId xmlns:a16="http://schemas.microsoft.com/office/drawing/2014/main" id="{F47A4E21-3D7C-478A-92DE-5106346B1E45}"/>
              </a:ext>
            </a:extLst>
          </p:cNvPr>
          <p:cNvPicPr>
            <a:picLocks noChangeAspect="1"/>
          </p:cNvPicPr>
          <p:nvPr/>
        </p:nvPicPr>
        <p:blipFill rotWithShape="1">
          <a:blip r:embed="rId2">
            <a:extLst>
              <a:ext uri="{28A0092B-C50C-407E-A947-70E740481C1C}">
                <a14:useLocalDpi xmlns:a14="http://schemas.microsoft.com/office/drawing/2010/main" val="0"/>
              </a:ext>
            </a:extLst>
          </a:blip>
          <a:srcRect r="10564" b="4"/>
          <a:stretch/>
        </p:blipFill>
        <p:spPr>
          <a:xfrm>
            <a:off x="1084726" y="346166"/>
            <a:ext cx="2067036" cy="1667453"/>
          </a:xfrm>
          <a:prstGeom prst="rect">
            <a:avLst/>
          </a:prstGeom>
        </p:spPr>
      </p:pic>
      <p:pic>
        <p:nvPicPr>
          <p:cNvPr id="13" name="Picture 12" descr="A picture containing ceiling, indoor, person, standing&#10;&#10;Description automatically generated">
            <a:extLst>
              <a:ext uri="{FF2B5EF4-FFF2-40B4-BE49-F238E27FC236}">
                <a16:creationId xmlns:a16="http://schemas.microsoft.com/office/drawing/2014/main" id="{9F38B295-55BD-442D-B231-03F889EF153E}"/>
              </a:ext>
            </a:extLst>
          </p:cNvPr>
          <p:cNvPicPr>
            <a:picLocks noChangeAspect="1"/>
          </p:cNvPicPr>
          <p:nvPr/>
        </p:nvPicPr>
        <p:blipFill rotWithShape="1">
          <a:blip r:embed="rId3">
            <a:extLst>
              <a:ext uri="{28A0092B-C50C-407E-A947-70E740481C1C}">
                <a14:useLocalDpi xmlns:a14="http://schemas.microsoft.com/office/drawing/2010/main" val="0"/>
              </a:ext>
            </a:extLst>
          </a:blip>
          <a:srcRect l="3995" r="8556" b="-2"/>
          <a:stretch/>
        </p:blipFill>
        <p:spPr>
          <a:xfrm>
            <a:off x="4489077" y="346167"/>
            <a:ext cx="1849602" cy="1586330"/>
          </a:xfrm>
          <a:prstGeom prst="rect">
            <a:avLst/>
          </a:prstGeom>
        </p:spPr>
      </p:pic>
      <p:pic>
        <p:nvPicPr>
          <p:cNvPr id="9" name="Picture 8" descr="A person standing in a room&#10;&#10;Description automatically generated">
            <a:extLst>
              <a:ext uri="{FF2B5EF4-FFF2-40B4-BE49-F238E27FC236}">
                <a16:creationId xmlns:a16="http://schemas.microsoft.com/office/drawing/2014/main" id="{2F8C7B2D-D941-4A8D-8EED-424712B2F06D}"/>
              </a:ext>
            </a:extLst>
          </p:cNvPr>
          <p:cNvPicPr>
            <a:picLocks noChangeAspect="1"/>
          </p:cNvPicPr>
          <p:nvPr/>
        </p:nvPicPr>
        <p:blipFill rotWithShape="1">
          <a:blip r:embed="rId4">
            <a:extLst>
              <a:ext uri="{28A0092B-C50C-407E-A947-70E740481C1C}">
                <a14:useLocalDpi xmlns:a14="http://schemas.microsoft.com/office/drawing/2010/main" val="0"/>
              </a:ext>
            </a:extLst>
          </a:blip>
          <a:srcRect t="16880" r="5" b="4214"/>
          <a:stretch/>
        </p:blipFill>
        <p:spPr>
          <a:xfrm>
            <a:off x="529467" y="2639045"/>
            <a:ext cx="3005377" cy="1588934"/>
          </a:xfrm>
          <a:prstGeom prst="rect">
            <a:avLst/>
          </a:prstGeom>
        </p:spPr>
      </p:pic>
      <p:pic>
        <p:nvPicPr>
          <p:cNvPr id="15" name="Picture 14" descr="A group of people in a room&#10;&#10;Description automatically generated">
            <a:extLst>
              <a:ext uri="{FF2B5EF4-FFF2-40B4-BE49-F238E27FC236}">
                <a16:creationId xmlns:a16="http://schemas.microsoft.com/office/drawing/2014/main" id="{0120724D-8405-47D3-96AD-34AC6ED2E90E}"/>
              </a:ext>
            </a:extLst>
          </p:cNvPr>
          <p:cNvPicPr>
            <a:picLocks noChangeAspect="1"/>
          </p:cNvPicPr>
          <p:nvPr/>
        </p:nvPicPr>
        <p:blipFill rotWithShape="1">
          <a:blip r:embed="rId5">
            <a:extLst>
              <a:ext uri="{28A0092B-C50C-407E-A947-70E740481C1C}">
                <a14:useLocalDpi xmlns:a14="http://schemas.microsoft.com/office/drawing/2010/main" val="0"/>
              </a:ext>
            </a:extLst>
          </a:blip>
          <a:srcRect l="19583" r="13666" b="-2"/>
          <a:stretch/>
        </p:blipFill>
        <p:spPr>
          <a:xfrm>
            <a:off x="1239245" y="4930536"/>
            <a:ext cx="1582657" cy="1582664"/>
          </a:xfrm>
          <a:prstGeom prst="rect">
            <a:avLst/>
          </a:prstGeom>
        </p:spPr>
      </p:pic>
      <p:sp>
        <p:nvSpPr>
          <p:cNvPr id="60" name="Rectangle 59">
            <a:extLst>
              <a:ext uri="{FF2B5EF4-FFF2-40B4-BE49-F238E27FC236}">
                <a16:creationId xmlns:a16="http://schemas.microsoft.com/office/drawing/2014/main" id="{2B7203F0-D9CB-4774-B9D4-B3AB625DF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876290A-7644-4EE6-9DC5-EEBB1F026371}"/>
              </a:ext>
            </a:extLst>
          </p:cNvPr>
          <p:cNvSpPr txBox="1"/>
          <p:nvPr/>
        </p:nvSpPr>
        <p:spPr>
          <a:xfrm>
            <a:off x="4080082" y="2163841"/>
            <a:ext cx="3304581" cy="10168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a:solidFill>
                  <a:srgbClr val="FFFFFF"/>
                </a:solidFill>
                <a:latin typeface="+mj-lt"/>
                <a:ea typeface="+mj-ea"/>
                <a:cs typeface="+mj-cs"/>
              </a:rPr>
              <a:t>About the Host</a:t>
            </a:r>
          </a:p>
        </p:txBody>
      </p:sp>
      <p:cxnSp>
        <p:nvCxnSpPr>
          <p:cNvPr id="62" name="Straight Connector 61">
            <a:extLst>
              <a:ext uri="{FF2B5EF4-FFF2-40B4-BE49-F238E27FC236}">
                <a16:creationId xmlns:a16="http://schemas.microsoft.com/office/drawing/2014/main" id="{A88CB8AF-5631-45C6-BFEC-971C4D6E5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F2EA1AF-73AB-4FCB-B4EE-0E42E7250F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5A18FBF-6157-4210-BEF2-9A6C31FA89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3C9CCA8-3CEC-4CD0-A624-A701C61251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7597"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DFDA711-2183-447C-AA6C-B1B5643763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10875"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pic>
        <p:nvPicPr>
          <p:cNvPr id="17" name="Picture 16" descr="A person standing in a room&#10;&#10;Description automatically generated">
            <a:extLst>
              <a:ext uri="{FF2B5EF4-FFF2-40B4-BE49-F238E27FC236}">
                <a16:creationId xmlns:a16="http://schemas.microsoft.com/office/drawing/2014/main" id="{59EBD63E-1DE4-474F-9343-3E99EB318D9E}"/>
              </a:ext>
            </a:extLst>
          </p:cNvPr>
          <p:cNvPicPr>
            <a:picLocks noChangeAspect="1"/>
          </p:cNvPicPr>
          <p:nvPr/>
        </p:nvPicPr>
        <p:blipFill rotWithShape="1">
          <a:blip r:embed="rId6">
            <a:extLst>
              <a:ext uri="{28A0092B-C50C-407E-A947-70E740481C1C}">
                <a14:useLocalDpi xmlns:a14="http://schemas.microsoft.com/office/drawing/2010/main" val="0"/>
              </a:ext>
            </a:extLst>
          </a:blip>
          <a:srcRect t="22323" r="-3" b="11416"/>
          <a:stretch/>
        </p:blipFill>
        <p:spPr>
          <a:xfrm>
            <a:off x="10196805" y="346166"/>
            <a:ext cx="1346694" cy="1586323"/>
          </a:xfrm>
          <a:prstGeom prst="rect">
            <a:avLst/>
          </a:prstGeom>
        </p:spPr>
      </p:pic>
      <p:sp>
        <p:nvSpPr>
          <p:cNvPr id="5" name="Rectangle 4">
            <a:extLst>
              <a:ext uri="{FF2B5EF4-FFF2-40B4-BE49-F238E27FC236}">
                <a16:creationId xmlns:a16="http://schemas.microsoft.com/office/drawing/2014/main" id="{2BCF8018-4D00-4954-AD77-468722977309}"/>
              </a:ext>
            </a:extLst>
          </p:cNvPr>
          <p:cNvSpPr/>
          <p:nvPr/>
        </p:nvSpPr>
        <p:spPr>
          <a:xfrm>
            <a:off x="4120649" y="2695375"/>
            <a:ext cx="3846644" cy="3595013"/>
          </a:xfrm>
          <a:prstGeom prst="rect">
            <a:avLst/>
          </a:prstGeom>
        </p:spPr>
        <p:txBody>
          <a:bodyPr vert="horz" lIns="91440" tIns="45720" rIns="91440" bIns="45720" rtlCol="0">
            <a:noAutofit/>
          </a:bodyPr>
          <a:lstStyle/>
          <a:p>
            <a:pPr marR="0">
              <a:lnSpc>
                <a:spcPct val="90000"/>
              </a:lnSpc>
              <a:spcBef>
                <a:spcPts val="0"/>
              </a:spcBef>
              <a:spcAft>
                <a:spcPts val="600"/>
              </a:spcAft>
            </a:pPr>
            <a:endParaRPr lang="en-US" sz="1100" dirty="0">
              <a:solidFill>
                <a:srgbClr val="FFFFFF"/>
              </a:solidFill>
              <a:effectLst/>
            </a:endParaRPr>
          </a:p>
          <a:p>
            <a:pPr marR="0">
              <a:lnSpc>
                <a:spcPct val="90000"/>
              </a:lnSpc>
              <a:spcBef>
                <a:spcPts val="0"/>
              </a:spcBef>
              <a:spcAft>
                <a:spcPts val="600"/>
              </a:spcAft>
            </a:pPr>
            <a:r>
              <a:rPr lang="en-US" sz="1600" dirty="0">
                <a:solidFill>
                  <a:srgbClr val="FFFFFF"/>
                </a:solidFill>
                <a:effectLst/>
              </a:rPr>
              <a:t>Janice is the visionary behind BeU2TheFull.  She is a Certified Master Life Coach, </a:t>
            </a:r>
            <a:r>
              <a:rPr lang="en-US" sz="1600" dirty="0">
                <a:solidFill>
                  <a:srgbClr val="FFFFFF"/>
                </a:solidFill>
              </a:rPr>
              <a:t>Author,  Writer, Speaker and Board Certified in Metaphysics. Her journey has led her to live more from an awakened perspective through the dismantling of old auto pilot beliefs and programs. Through her renewal process she </a:t>
            </a:r>
            <a:r>
              <a:rPr lang="en-US" sz="1600" dirty="0">
                <a:solidFill>
                  <a:srgbClr val="FFFFFF"/>
                </a:solidFill>
                <a:effectLst/>
              </a:rPr>
              <a:t>felt there must be others like her who desire a fresh beginning as well.</a:t>
            </a:r>
          </a:p>
          <a:p>
            <a:pPr marR="0">
              <a:lnSpc>
                <a:spcPct val="90000"/>
              </a:lnSpc>
              <a:spcBef>
                <a:spcPts val="0"/>
              </a:spcBef>
              <a:spcAft>
                <a:spcPts val="600"/>
              </a:spcAft>
            </a:pPr>
            <a:r>
              <a:rPr lang="en-US" sz="1600" dirty="0">
                <a:solidFill>
                  <a:srgbClr val="FFFFFF"/>
                </a:solidFill>
                <a:effectLst/>
              </a:rPr>
              <a:t>BEU2theFull, is the space for that individual to become a better version of themselves so that they can let go of the programming, paradigms, and habitual beliefs that no longer serve the person.  The vision is to transform the way individuals have been programmed to think and do life. </a:t>
            </a:r>
          </a:p>
        </p:txBody>
      </p:sp>
      <p:sp>
        <p:nvSpPr>
          <p:cNvPr id="32" name="Rectangle 31">
            <a:extLst>
              <a:ext uri="{FF2B5EF4-FFF2-40B4-BE49-F238E27FC236}">
                <a16:creationId xmlns:a16="http://schemas.microsoft.com/office/drawing/2014/main" id="{53761DA5-EA27-4F0A-A79E-DC271FD9ED75}"/>
              </a:ext>
            </a:extLst>
          </p:cNvPr>
          <p:cNvSpPr/>
          <p:nvPr/>
        </p:nvSpPr>
        <p:spPr>
          <a:xfrm>
            <a:off x="7967293" y="2379574"/>
            <a:ext cx="4067495" cy="4132260"/>
          </a:xfrm>
          <a:prstGeom prst="rect">
            <a:avLst/>
          </a:prstGeom>
        </p:spPr>
        <p:txBody>
          <a:bodyPr vert="horz" lIns="91440" tIns="45720" rIns="91440" bIns="45720" rtlCol="0">
            <a:noAutofit/>
          </a:bodyPr>
          <a:lstStyle/>
          <a:p>
            <a:pPr marR="0">
              <a:lnSpc>
                <a:spcPct val="90000"/>
              </a:lnSpc>
              <a:spcBef>
                <a:spcPts val="0"/>
              </a:spcBef>
              <a:spcAft>
                <a:spcPts val="600"/>
              </a:spcAft>
            </a:pPr>
            <a:endParaRPr lang="en-US" sz="1100" dirty="0">
              <a:solidFill>
                <a:srgbClr val="FFFFFF"/>
              </a:solidFill>
            </a:endParaRPr>
          </a:p>
          <a:p>
            <a:pPr marR="0">
              <a:lnSpc>
                <a:spcPct val="90000"/>
              </a:lnSpc>
              <a:spcBef>
                <a:spcPts val="0"/>
              </a:spcBef>
              <a:spcAft>
                <a:spcPts val="600"/>
              </a:spcAft>
            </a:pPr>
            <a:r>
              <a:rPr lang="en-US" sz="1600" dirty="0">
                <a:solidFill>
                  <a:srgbClr val="FFFFFF"/>
                </a:solidFill>
              </a:rPr>
              <a:t>This is accomplished by breaking </a:t>
            </a:r>
            <a:r>
              <a:rPr lang="en-US" sz="1600" dirty="0">
                <a:solidFill>
                  <a:srgbClr val="FFFFFF"/>
                </a:solidFill>
                <a:effectLst/>
              </a:rPr>
              <a:t>old mental paradigms that have been constructed through traditions, societal programming, culture, church, etc. that have kept so many individuals stuck and living from a limited perspective.   </a:t>
            </a:r>
          </a:p>
          <a:p>
            <a:pPr marR="0">
              <a:lnSpc>
                <a:spcPct val="90000"/>
              </a:lnSpc>
              <a:spcBef>
                <a:spcPts val="0"/>
              </a:spcBef>
              <a:spcAft>
                <a:spcPts val="600"/>
              </a:spcAft>
            </a:pPr>
            <a:endParaRPr lang="en-US" sz="1600" dirty="0">
              <a:solidFill>
                <a:srgbClr val="FFFFFF"/>
              </a:solidFill>
            </a:endParaRPr>
          </a:p>
          <a:p>
            <a:pPr marR="0">
              <a:lnSpc>
                <a:spcPct val="90000"/>
              </a:lnSpc>
              <a:spcBef>
                <a:spcPts val="0"/>
              </a:spcBef>
              <a:spcAft>
                <a:spcPts val="600"/>
              </a:spcAft>
            </a:pPr>
            <a:r>
              <a:rPr lang="en-US" sz="1600" dirty="0">
                <a:solidFill>
                  <a:srgbClr val="FFFFFF"/>
                </a:solidFill>
                <a:effectLst/>
              </a:rPr>
              <a:t>BeU2TheFull encourages individuals to be mentally masterful in their creation of new life experiences. </a:t>
            </a:r>
          </a:p>
          <a:p>
            <a:pPr marR="0">
              <a:lnSpc>
                <a:spcPct val="90000"/>
              </a:lnSpc>
              <a:spcBef>
                <a:spcPts val="0"/>
              </a:spcBef>
              <a:spcAft>
                <a:spcPts val="600"/>
              </a:spcAft>
            </a:pPr>
            <a:r>
              <a:rPr lang="en-US" sz="1600" dirty="0">
                <a:solidFill>
                  <a:srgbClr val="FFFFFF"/>
                </a:solidFill>
                <a:effectLst/>
              </a:rPr>
              <a:t> </a:t>
            </a:r>
          </a:p>
          <a:p>
            <a:pPr marR="0">
              <a:lnSpc>
                <a:spcPct val="90000"/>
              </a:lnSpc>
              <a:spcBef>
                <a:spcPts val="0"/>
              </a:spcBef>
              <a:spcAft>
                <a:spcPts val="600"/>
              </a:spcAft>
            </a:pPr>
            <a:r>
              <a:rPr lang="en-US" sz="1600" dirty="0">
                <a:solidFill>
                  <a:srgbClr val="FFFFFF"/>
                </a:solidFill>
                <a:effectLst/>
              </a:rPr>
              <a:t>Janice has authored and published five books, </a:t>
            </a:r>
            <a:r>
              <a:rPr lang="en-US" sz="1600" i="1" dirty="0">
                <a:solidFill>
                  <a:srgbClr val="FFFFFF"/>
                </a:solidFill>
                <a:effectLst/>
              </a:rPr>
              <a:t>Bruised, Broken and Blessed</a:t>
            </a:r>
            <a:r>
              <a:rPr lang="en-US" sz="1600" dirty="0">
                <a:solidFill>
                  <a:srgbClr val="FFFFFF"/>
                </a:solidFill>
                <a:effectLst/>
              </a:rPr>
              <a:t>, </a:t>
            </a:r>
            <a:r>
              <a:rPr lang="en-US" sz="1600" i="1" dirty="0">
                <a:solidFill>
                  <a:srgbClr val="FFFFFF"/>
                </a:solidFill>
                <a:effectLst/>
              </a:rPr>
              <a:t>Let the Redeemed of the Lord Say So, Unafraid and Fifty: Pushing the Reset Button on Your Life and Don’t Let an Old Person Move into Your Body and other anthology projects. </a:t>
            </a:r>
            <a:r>
              <a:rPr lang="en-US" sz="1600" dirty="0">
                <a:solidFill>
                  <a:srgbClr val="FFFFFF"/>
                </a:solidFill>
                <a:effectLst/>
              </a:rPr>
              <a:t> </a:t>
            </a:r>
          </a:p>
        </p:txBody>
      </p:sp>
      <p:pic>
        <p:nvPicPr>
          <p:cNvPr id="3" name="Picture 2" descr="A group of women sitting in chairs&#10;&#10;Description automatically generated with medium confidence">
            <a:extLst>
              <a:ext uri="{FF2B5EF4-FFF2-40B4-BE49-F238E27FC236}">
                <a16:creationId xmlns:a16="http://schemas.microsoft.com/office/drawing/2014/main" id="{C72F6B0A-8D62-46A8-AD43-7EA15960D2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1657" y="446405"/>
            <a:ext cx="2337579" cy="1314888"/>
          </a:xfrm>
          <a:prstGeom prst="rect">
            <a:avLst/>
          </a:prstGeom>
        </p:spPr>
      </p:pic>
    </p:spTree>
    <p:extLst>
      <p:ext uri="{BB962C8B-B14F-4D97-AF65-F5344CB8AC3E}">
        <p14:creationId xmlns:p14="http://schemas.microsoft.com/office/powerpoint/2010/main" val="21485418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Map&#10;&#10;Description automatically generated">
            <a:extLst>
              <a:ext uri="{FF2B5EF4-FFF2-40B4-BE49-F238E27FC236}">
                <a16:creationId xmlns:a16="http://schemas.microsoft.com/office/drawing/2014/main" id="{B5A2BCDA-1B00-46CB-AB7A-78914E0B3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84" y="1076023"/>
            <a:ext cx="6846132" cy="3850952"/>
          </a:xfrm>
          <a:prstGeom prst="rect">
            <a:avLst/>
          </a:prstGeom>
        </p:spPr>
      </p:pic>
      <p:sp>
        <p:nvSpPr>
          <p:cNvPr id="9" name="TextBox 8">
            <a:extLst>
              <a:ext uri="{FF2B5EF4-FFF2-40B4-BE49-F238E27FC236}">
                <a16:creationId xmlns:a16="http://schemas.microsoft.com/office/drawing/2014/main" id="{9ED27A7F-0E4C-4FCE-8D16-8303EB8A0BEA}"/>
              </a:ext>
            </a:extLst>
          </p:cNvPr>
          <p:cNvSpPr txBox="1"/>
          <p:nvPr/>
        </p:nvSpPr>
        <p:spPr>
          <a:xfrm>
            <a:off x="6167848" y="76706"/>
            <a:ext cx="5803623" cy="5705271"/>
          </a:xfrm>
          <a:prstGeom prst="rect">
            <a:avLst/>
          </a:prstGeom>
        </p:spPr>
        <p:txBody>
          <a:bodyPr vert="horz" lIns="91440" tIns="45720" rIns="91440" bIns="45720" rtlCol="0" anchor="t">
            <a:normAutofit fontScale="92500" lnSpcReduction="10000"/>
          </a:bodyPr>
          <a:lstStyle/>
          <a:p>
            <a:pPr algn="ctr">
              <a:lnSpc>
                <a:spcPct val="90000"/>
              </a:lnSpc>
              <a:spcAft>
                <a:spcPts val="600"/>
              </a:spcAft>
            </a:pPr>
            <a:r>
              <a:rPr lang="en-US" sz="6400" b="1" dirty="0"/>
              <a:t>RADIO</a:t>
            </a:r>
          </a:p>
          <a:p>
            <a:pPr algn="ctr">
              <a:lnSpc>
                <a:spcPct val="90000"/>
              </a:lnSpc>
              <a:spcAft>
                <a:spcPts val="600"/>
              </a:spcAft>
            </a:pPr>
            <a:r>
              <a:rPr lang="en-US" sz="6400" b="1" dirty="0"/>
              <a:t>AIRING LIST </a:t>
            </a:r>
          </a:p>
          <a:p>
            <a:pPr indent="-228600">
              <a:lnSpc>
                <a:spcPct val="90000"/>
              </a:lnSpc>
              <a:spcAft>
                <a:spcPts val="600"/>
              </a:spcAft>
              <a:buFont typeface="Arial" panose="020B0604020202020204" pitchFamily="34" charset="0"/>
              <a:buChar char="•"/>
            </a:pPr>
            <a:endParaRPr lang="en-US" sz="3300" b="1" dirty="0"/>
          </a:p>
          <a:p>
            <a:pPr marL="285750" indent="-228600">
              <a:lnSpc>
                <a:spcPct val="90000"/>
              </a:lnSpc>
              <a:spcAft>
                <a:spcPts val="600"/>
              </a:spcAft>
              <a:buFont typeface="Arial" panose="020B0604020202020204" pitchFamily="34" charset="0"/>
              <a:buChar char="•"/>
            </a:pPr>
            <a:r>
              <a:rPr lang="en-US" sz="2200" b="0" i="0" dirty="0">
                <a:effectLst/>
              </a:rPr>
              <a:t>WDJY 99.1 FM  |  www.wdjyfm.com</a:t>
            </a:r>
            <a:br>
              <a:rPr lang="en-US" sz="2200" dirty="0"/>
            </a:br>
            <a:r>
              <a:rPr lang="en-US" sz="2200" b="0" i="0" dirty="0">
                <a:effectLst/>
              </a:rPr>
              <a:t>Station Reach: 425,000</a:t>
            </a:r>
            <a:br>
              <a:rPr lang="en-US" sz="2200" dirty="0"/>
            </a:br>
            <a:r>
              <a:rPr lang="en-US" sz="2200" b="0" i="0" dirty="0">
                <a:effectLst/>
              </a:rPr>
              <a:t>Show Reach 50,000</a:t>
            </a:r>
            <a:r>
              <a:rPr lang="en-US" sz="2200" dirty="0"/>
              <a:t>              </a:t>
            </a:r>
          </a:p>
          <a:p>
            <a:pPr>
              <a:lnSpc>
                <a:spcPct val="90000"/>
              </a:lnSpc>
              <a:spcAft>
                <a:spcPts val="600"/>
              </a:spcAft>
            </a:pPr>
            <a:endParaRPr lang="en-US" sz="2200" b="1" dirty="0"/>
          </a:p>
          <a:p>
            <a:pPr marL="285750" indent="-228600">
              <a:lnSpc>
                <a:spcPct val="90000"/>
              </a:lnSpc>
              <a:spcAft>
                <a:spcPts val="600"/>
              </a:spcAft>
              <a:buFont typeface="Arial" panose="020B0604020202020204" pitchFamily="34" charset="0"/>
              <a:buChar char="•"/>
            </a:pPr>
            <a:r>
              <a:rPr lang="en-US" sz="2200" b="0" i="0" dirty="0">
                <a:effectLst/>
                <a:latin typeface="Helvetica Neue"/>
              </a:rPr>
              <a:t>Fairfax/DC Channel 37</a:t>
            </a:r>
            <a:br>
              <a:rPr lang="en-US" sz="2200" dirty="0"/>
            </a:br>
            <a:r>
              <a:rPr lang="en-US" sz="2200" b="0" i="0" dirty="0">
                <a:effectLst/>
                <a:latin typeface="Helvetica Neue"/>
              </a:rPr>
              <a:t>Station Reach: 725,000</a:t>
            </a:r>
            <a:br>
              <a:rPr lang="en-US" sz="2200" dirty="0"/>
            </a:br>
            <a:r>
              <a:rPr lang="en-US" sz="2200" b="0" i="0" dirty="0">
                <a:effectLst/>
                <a:latin typeface="Helvetica Neue"/>
              </a:rPr>
              <a:t>BeU2TheFull: 25,000 </a:t>
            </a:r>
            <a:r>
              <a:rPr lang="en-US" sz="2200" dirty="0"/>
              <a:t>https://fcac.org/schedule?channel=37</a:t>
            </a:r>
          </a:p>
          <a:p>
            <a:pPr marL="285750" indent="-228600">
              <a:lnSpc>
                <a:spcPct val="90000"/>
              </a:lnSpc>
              <a:spcAft>
                <a:spcPts val="600"/>
              </a:spcAft>
              <a:buFont typeface="Arial" panose="020B0604020202020204" pitchFamily="34" charset="0"/>
              <a:buChar char="•"/>
            </a:pPr>
            <a:endParaRPr lang="en-US" sz="2200" dirty="0"/>
          </a:p>
          <a:p>
            <a:pPr marL="285750" indent="-228600">
              <a:lnSpc>
                <a:spcPct val="90000"/>
              </a:lnSpc>
              <a:spcAft>
                <a:spcPts val="600"/>
              </a:spcAft>
              <a:buFont typeface="Arial" panose="020B0604020202020204" pitchFamily="34" charset="0"/>
              <a:buChar char="•"/>
            </a:pPr>
            <a:r>
              <a:rPr lang="en-US" sz="2200" b="0" i="0" dirty="0">
                <a:effectLst/>
                <a:latin typeface="Helvetica Neue"/>
              </a:rPr>
              <a:t>Talk 10 FM</a:t>
            </a:r>
            <a:br>
              <a:rPr lang="en-US" sz="2200" dirty="0"/>
            </a:br>
            <a:r>
              <a:rPr lang="en-US" sz="2200" b="0" i="0" dirty="0">
                <a:effectLst/>
                <a:latin typeface="Helvetica Neue"/>
              </a:rPr>
              <a:t>Station Reach: 45,00</a:t>
            </a:r>
            <a:br>
              <a:rPr lang="en-US" sz="2200" dirty="0"/>
            </a:br>
            <a:r>
              <a:rPr lang="en-US" sz="2200" b="0" i="0" dirty="0">
                <a:effectLst/>
                <a:latin typeface="Helvetica Neue"/>
              </a:rPr>
              <a:t>BeU2TheFull: 8,500  </a:t>
            </a:r>
            <a:r>
              <a:rPr lang="en-US" sz="2200" dirty="0"/>
              <a:t>www.talk10FM.com</a:t>
            </a:r>
          </a:p>
          <a:p>
            <a:pPr marL="285750" indent="-228600">
              <a:lnSpc>
                <a:spcPct val="90000"/>
              </a:lnSpc>
              <a:spcAft>
                <a:spcPts val="600"/>
              </a:spcAft>
              <a:buFont typeface="Arial" panose="020B0604020202020204" pitchFamily="34" charset="0"/>
              <a:buChar char="•"/>
            </a:pPr>
            <a:endParaRPr lang="en-US" sz="3300" dirty="0"/>
          </a:p>
          <a:p>
            <a:pPr marL="285750" indent="-228600">
              <a:lnSpc>
                <a:spcPct val="90000"/>
              </a:lnSpc>
              <a:spcAft>
                <a:spcPts val="600"/>
              </a:spcAft>
              <a:buFont typeface="Arial" panose="020B0604020202020204" pitchFamily="34" charset="0"/>
              <a:buChar char="•"/>
            </a:pPr>
            <a:endParaRPr lang="en-US" sz="3300" dirty="0"/>
          </a:p>
          <a:p>
            <a:pPr marL="285750" indent="-228600">
              <a:lnSpc>
                <a:spcPct val="90000"/>
              </a:lnSpc>
              <a:spcAft>
                <a:spcPts val="600"/>
              </a:spcAft>
              <a:buFont typeface="Arial" panose="020B0604020202020204" pitchFamily="34" charset="0"/>
              <a:buChar char="•"/>
            </a:pPr>
            <a:endParaRPr lang="en-US" sz="3300" dirty="0"/>
          </a:p>
          <a:p>
            <a:pPr marL="285750" indent="-228600">
              <a:lnSpc>
                <a:spcPct val="90000"/>
              </a:lnSpc>
              <a:spcAft>
                <a:spcPts val="600"/>
              </a:spcAft>
              <a:buFont typeface="Arial" panose="020B0604020202020204" pitchFamily="34" charset="0"/>
              <a:buChar char="•"/>
            </a:pPr>
            <a:endParaRPr lang="en-US" sz="3300" dirty="0"/>
          </a:p>
          <a:p>
            <a:pPr indent="-228600">
              <a:lnSpc>
                <a:spcPct val="90000"/>
              </a:lnSpc>
              <a:spcAft>
                <a:spcPts val="600"/>
              </a:spcAft>
              <a:buFont typeface="Arial" panose="020B0604020202020204" pitchFamily="34" charset="0"/>
              <a:buChar char="•"/>
            </a:pPr>
            <a:endParaRPr lang="en-US" sz="3300" dirty="0"/>
          </a:p>
          <a:p>
            <a:pPr indent="-228600">
              <a:lnSpc>
                <a:spcPct val="90000"/>
              </a:lnSpc>
              <a:spcAft>
                <a:spcPts val="600"/>
              </a:spcAft>
              <a:buFont typeface="Arial" panose="020B0604020202020204" pitchFamily="34" charset="0"/>
              <a:buChar char="•"/>
            </a:pPr>
            <a:endParaRPr lang="en-US" sz="900" dirty="0"/>
          </a:p>
        </p:txBody>
      </p:sp>
    </p:spTree>
    <p:extLst>
      <p:ext uri="{BB962C8B-B14F-4D97-AF65-F5344CB8AC3E}">
        <p14:creationId xmlns:p14="http://schemas.microsoft.com/office/powerpoint/2010/main" val="178410701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ED27A7F-0E4C-4FCE-8D16-8303EB8A0BEA}"/>
              </a:ext>
            </a:extLst>
          </p:cNvPr>
          <p:cNvSpPr txBox="1"/>
          <p:nvPr/>
        </p:nvSpPr>
        <p:spPr>
          <a:xfrm>
            <a:off x="191543" y="353920"/>
            <a:ext cx="4831216" cy="76051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INVESTMENT</a:t>
            </a:r>
            <a:r>
              <a:rPr lang="en-US" sz="4000" b="1" kern="1200" dirty="0">
                <a:solidFill>
                  <a:schemeClr val="tx1"/>
                </a:solidFill>
                <a:latin typeface="+mj-lt"/>
                <a:ea typeface="+mj-ea"/>
                <a:cs typeface="+mj-cs"/>
              </a:rPr>
              <a:t> PACKAGE </a:t>
            </a:r>
          </a:p>
          <a:p>
            <a:pPr>
              <a:lnSpc>
                <a:spcPct val="90000"/>
              </a:lnSpc>
              <a:spcBef>
                <a:spcPct val="0"/>
              </a:spcBef>
              <a:spcAft>
                <a:spcPts val="600"/>
              </a:spcAft>
            </a:pPr>
            <a:endParaRPr lang="en-US" b="1" kern="1200" dirty="0">
              <a:solidFill>
                <a:schemeClr val="tx1"/>
              </a:solidFill>
              <a:latin typeface="+mj-lt"/>
              <a:ea typeface="+mj-ea"/>
              <a:cs typeface="+mj-cs"/>
            </a:endParaRPr>
          </a:p>
        </p:txBody>
      </p:sp>
      <p:sp>
        <p:nvSpPr>
          <p:cNvPr id="135" name="Freeform: Shape 134">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B1821841-3087-47FB-B2D0-A4D0A4030A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652" r="-1" b="40999"/>
          <a:stretch/>
        </p:blipFill>
        <p:spPr bwMode="auto">
          <a:xfrm>
            <a:off x="5255785" y="105248"/>
            <a:ext cx="5803863" cy="2715639"/>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7" name="Freeform: Shape 136">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91A17585-38B6-436E-AABF-8262A432A7B2}"/>
              </a:ext>
            </a:extLst>
          </p:cNvPr>
          <p:cNvSpPr txBox="1"/>
          <p:nvPr/>
        </p:nvSpPr>
        <p:spPr>
          <a:xfrm>
            <a:off x="7224345" y="1296491"/>
            <a:ext cx="4197421" cy="307777"/>
          </a:xfrm>
          <a:prstGeom prst="rect">
            <a:avLst/>
          </a:prstGeom>
          <a:noFill/>
        </p:spPr>
        <p:txBody>
          <a:bodyPr wrap="square" rtlCol="0">
            <a:spAutoFit/>
          </a:bodyPr>
          <a:lstStyle/>
          <a:p>
            <a:endParaRPr lang="en-US" sz="1400" dirty="0"/>
          </a:p>
        </p:txBody>
      </p:sp>
      <p:sp>
        <p:nvSpPr>
          <p:cNvPr id="11" name="TextBox 10">
            <a:extLst>
              <a:ext uri="{FF2B5EF4-FFF2-40B4-BE49-F238E27FC236}">
                <a16:creationId xmlns:a16="http://schemas.microsoft.com/office/drawing/2014/main" id="{C139023E-2DCD-4B90-87E1-8EF146C0481C}"/>
              </a:ext>
            </a:extLst>
          </p:cNvPr>
          <p:cNvSpPr txBox="1"/>
          <p:nvPr/>
        </p:nvSpPr>
        <p:spPr>
          <a:xfrm>
            <a:off x="352780" y="2088595"/>
            <a:ext cx="4741768" cy="2800767"/>
          </a:xfrm>
          <a:prstGeom prst="rect">
            <a:avLst/>
          </a:prstGeom>
          <a:noFill/>
        </p:spPr>
        <p:txBody>
          <a:bodyPr wrap="square">
            <a:spAutoFit/>
          </a:bodyPr>
          <a:lstStyle/>
          <a:p>
            <a:pPr marL="342900" indent="-342900" fontAlgn="base">
              <a:buSzPts val="1000"/>
              <a:buFont typeface="Symbol" panose="05050102010706020507" pitchFamily="18" charset="2"/>
              <a:buChar char=""/>
              <a:tabLst>
                <a:tab pos="457200" algn="l"/>
              </a:tabLst>
            </a:pPr>
            <a:r>
              <a:rPr lang="en-US" sz="2800" dirty="0">
                <a:effectLst/>
                <a:ea typeface="Times New Roman" panose="02020603050405020304" pitchFamily="18" charset="0"/>
              </a:rPr>
              <a:t>One 50-55 minute radio interview with the Host and f</a:t>
            </a:r>
            <a:r>
              <a:rPr lang="en-US" sz="2800" dirty="0"/>
              <a:t>uture repeated replays on BeU2thefull FM Radio stations. </a:t>
            </a:r>
          </a:p>
          <a:p>
            <a:pPr marL="342900" marR="0" lvl="0" indent="-342900" fontAlgn="base">
              <a:spcBef>
                <a:spcPts val="0"/>
              </a:spcBef>
              <a:spcAft>
                <a:spcPts val="0"/>
              </a:spcAft>
              <a:buSzPts val="1000"/>
              <a:buFont typeface="Symbol" panose="05050102010706020507" pitchFamily="18" charset="2"/>
              <a:buChar char=""/>
              <a:tabLst>
                <a:tab pos="457200" algn="l"/>
              </a:tabLst>
            </a:pPr>
            <a:endParaRPr lang="en-US" sz="1800" dirty="0"/>
          </a:p>
          <a:p>
            <a:pPr marL="342900" marR="0" lvl="0" indent="-342900" fontAlgn="base">
              <a:spcBef>
                <a:spcPts val="0"/>
              </a:spcBef>
              <a:spcAft>
                <a:spcPts val="0"/>
              </a:spcAft>
              <a:buSzPts val="1000"/>
              <a:buFont typeface="Symbol" panose="05050102010706020507" pitchFamily="18" charset="2"/>
              <a:buChar char=""/>
              <a:tabLst>
                <a:tab pos="457200" algn="l"/>
              </a:tabLst>
            </a:pPr>
            <a:endParaRPr lang="en-US" dirty="0">
              <a:effectLst/>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32EEFC4-6885-4963-82A0-CB84EA184ECD}"/>
              </a:ext>
            </a:extLst>
          </p:cNvPr>
          <p:cNvSpPr txBox="1"/>
          <p:nvPr/>
        </p:nvSpPr>
        <p:spPr>
          <a:xfrm>
            <a:off x="1332427" y="844243"/>
            <a:ext cx="2782473" cy="400110"/>
          </a:xfrm>
          <a:prstGeom prst="rect">
            <a:avLst/>
          </a:prstGeom>
          <a:noFill/>
        </p:spPr>
        <p:txBody>
          <a:bodyPr wrap="square" rtlCol="0">
            <a:spAutoFit/>
          </a:bodyPr>
          <a:lstStyle/>
          <a:p>
            <a:r>
              <a:rPr lang="en-US" sz="2000" b="1" dirty="0"/>
              <a:t>    PACKAGE 1 - $100.00</a:t>
            </a:r>
          </a:p>
        </p:txBody>
      </p:sp>
      <p:pic>
        <p:nvPicPr>
          <p:cNvPr id="13" name="Picture 12" descr="A picture containing diagram&#10;&#10;Description automatically generated">
            <a:extLst>
              <a:ext uri="{FF2B5EF4-FFF2-40B4-BE49-F238E27FC236}">
                <a16:creationId xmlns:a16="http://schemas.microsoft.com/office/drawing/2014/main" id="{0953E9FB-F7FB-448E-BC1C-EE914175D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5639" y="3906801"/>
            <a:ext cx="5035509" cy="2845951"/>
          </a:xfrm>
          <a:prstGeom prst="rect">
            <a:avLst/>
          </a:prstGeom>
        </p:spPr>
      </p:pic>
    </p:spTree>
    <p:extLst>
      <p:ext uri="{BB962C8B-B14F-4D97-AF65-F5344CB8AC3E}">
        <p14:creationId xmlns:p14="http://schemas.microsoft.com/office/powerpoint/2010/main" val="22640693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E2D18E-9708-4CE4-B7F7-0944F0FF0C5E}"/>
              </a:ext>
            </a:extLst>
          </p:cNvPr>
          <p:cNvSpPr txBox="1"/>
          <p:nvPr/>
        </p:nvSpPr>
        <p:spPr>
          <a:xfrm>
            <a:off x="453819" y="1697694"/>
            <a:ext cx="5334138" cy="3798433"/>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endParaRPr lang="en-US" sz="1700" dirty="0"/>
          </a:p>
        </p:txBody>
      </p:sp>
      <p:sp>
        <p:nvSpPr>
          <p:cNvPr id="135" name="Freeform: Shape 134">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B1821841-3087-47FB-B2D0-A4D0A4030A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652" r="-1" b="40999"/>
          <a:stretch/>
        </p:blipFill>
        <p:spPr bwMode="auto">
          <a:xfrm>
            <a:off x="5255785" y="105248"/>
            <a:ext cx="5803863" cy="2715639"/>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7" name="Freeform: Shape 136">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91A17585-38B6-436E-AABF-8262A432A7B2}"/>
              </a:ext>
            </a:extLst>
          </p:cNvPr>
          <p:cNvSpPr txBox="1"/>
          <p:nvPr/>
        </p:nvSpPr>
        <p:spPr>
          <a:xfrm>
            <a:off x="7224345" y="1296491"/>
            <a:ext cx="4197421" cy="307777"/>
          </a:xfrm>
          <a:prstGeom prst="rect">
            <a:avLst/>
          </a:prstGeom>
          <a:noFill/>
        </p:spPr>
        <p:txBody>
          <a:bodyPr wrap="square" rtlCol="0">
            <a:spAutoFit/>
          </a:bodyPr>
          <a:lstStyle/>
          <a:p>
            <a:endParaRPr lang="en-US" sz="1400" dirty="0"/>
          </a:p>
        </p:txBody>
      </p:sp>
      <p:sp>
        <p:nvSpPr>
          <p:cNvPr id="11" name="TextBox 10">
            <a:extLst>
              <a:ext uri="{FF2B5EF4-FFF2-40B4-BE49-F238E27FC236}">
                <a16:creationId xmlns:a16="http://schemas.microsoft.com/office/drawing/2014/main" id="{C139023E-2DCD-4B90-87E1-8EF146C0481C}"/>
              </a:ext>
            </a:extLst>
          </p:cNvPr>
          <p:cNvSpPr txBox="1"/>
          <p:nvPr/>
        </p:nvSpPr>
        <p:spPr>
          <a:xfrm>
            <a:off x="105843" y="1797549"/>
            <a:ext cx="5617723" cy="4955203"/>
          </a:xfrm>
          <a:prstGeom prst="rect">
            <a:avLst/>
          </a:prstGeom>
          <a:noFill/>
        </p:spPr>
        <p:txBody>
          <a:bodyPr wrap="square">
            <a:spAutoFit/>
          </a:bodyPr>
          <a:lstStyle/>
          <a:p>
            <a:pPr marL="342900" indent="-342900" fontAlgn="base">
              <a:buSzPts val="1000"/>
              <a:buFont typeface="Symbol" panose="05050102010706020507" pitchFamily="18" charset="2"/>
              <a:buChar char=""/>
              <a:tabLst>
                <a:tab pos="457200" algn="l"/>
              </a:tabLst>
            </a:pPr>
            <a:r>
              <a:rPr lang="en-US" sz="2800" dirty="0">
                <a:ea typeface="Times New Roman" panose="02020603050405020304" pitchFamily="18" charset="0"/>
              </a:rPr>
              <a:t>On</a:t>
            </a:r>
            <a:r>
              <a:rPr lang="en-US" sz="2800" dirty="0">
                <a:effectLst/>
                <a:ea typeface="Times New Roman" panose="02020603050405020304" pitchFamily="18" charset="0"/>
              </a:rPr>
              <a:t>e - </a:t>
            </a:r>
            <a:r>
              <a:rPr lang="en-US" sz="2800" i="1" dirty="0">
                <a:effectLst/>
                <a:ea typeface="Times New Roman" panose="02020603050405020304" pitchFamily="18" charset="0"/>
              </a:rPr>
              <a:t>1 minute </a:t>
            </a:r>
            <a:r>
              <a:rPr lang="en-US" sz="2800" dirty="0">
                <a:effectLst/>
                <a:ea typeface="Times New Roman" panose="02020603050405020304" pitchFamily="18" charset="0"/>
              </a:rPr>
              <a:t>business, ministry, event ad as a commercial during BeU2theFull episodes for a one-month period. Sponsor will be notified one week prior to the ads being aired on </a:t>
            </a:r>
            <a:r>
              <a:rPr lang="en-US" sz="2800" b="1" dirty="0">
                <a:effectLst/>
                <a:ea typeface="Times New Roman" panose="02020603050405020304" pitchFamily="18" charset="0"/>
              </a:rPr>
              <a:t>BeU2thefull </a:t>
            </a:r>
            <a:r>
              <a:rPr lang="en-US" sz="2800" dirty="0">
                <a:effectLst/>
                <a:ea typeface="Times New Roman" panose="02020603050405020304" pitchFamily="18" charset="0"/>
              </a:rPr>
              <a:t>broadcasts.  </a:t>
            </a:r>
          </a:p>
          <a:p>
            <a:pPr marL="342900" indent="-342900" fontAlgn="base">
              <a:buSzPts val="1000"/>
              <a:buFont typeface="Symbol" panose="05050102010706020507" pitchFamily="18" charset="2"/>
              <a:buChar char=""/>
              <a:tabLst>
                <a:tab pos="457200" algn="l"/>
              </a:tabLst>
            </a:pPr>
            <a:r>
              <a:rPr lang="en-US" sz="2800" dirty="0">
                <a:ea typeface="Times New Roman" panose="02020603050405020304" pitchFamily="18" charset="0"/>
              </a:rPr>
              <a:t>Ad content is provided by the sponsor, voice over is performed by a BeU2thefull representative. </a:t>
            </a:r>
            <a:endParaRPr lang="en-US" sz="2800" dirty="0">
              <a:effectLst/>
              <a:ea typeface="Times New Roman" panose="02020603050405020304" pitchFamily="18" charset="0"/>
            </a:endParaRPr>
          </a:p>
          <a:p>
            <a:pPr marL="342900" indent="-342900" fontAlgn="base">
              <a:buSzPts val="1000"/>
              <a:buFont typeface="Symbol" panose="05050102010706020507" pitchFamily="18" charset="2"/>
              <a:buChar char=""/>
              <a:tabLst>
                <a:tab pos="457200" algn="l"/>
              </a:tabLst>
            </a:pPr>
            <a:endParaRPr lang="en-US" dirty="0">
              <a:effectLst/>
              <a:ea typeface="Times New Roman" panose="02020603050405020304" pitchFamily="18" charset="0"/>
            </a:endParaRPr>
          </a:p>
          <a:p>
            <a:pPr marL="742950" marR="0" lvl="1" indent="-285750" fontAlgn="base">
              <a:spcBef>
                <a:spcPts val="0"/>
              </a:spcBef>
              <a:spcAft>
                <a:spcPts val="0"/>
              </a:spcAft>
              <a:buSzPts val="1000"/>
              <a:buFont typeface="Courier New" panose="02070309020205020404" pitchFamily="49" charset="0"/>
              <a:buChar char="o"/>
              <a:tabLst>
                <a:tab pos="914400" algn="l"/>
              </a:tabLst>
            </a:pPr>
            <a:endParaRPr lang="en-US" dirty="0">
              <a:effectLst/>
              <a:ea typeface="Times New Roman" panose="02020603050405020304" pitchFamily="18" charset="0"/>
              <a:cs typeface="Times New Roman" panose="02020603050405020304" pitchFamily="18" charset="0"/>
            </a:endParaRPr>
          </a:p>
        </p:txBody>
      </p:sp>
      <p:pic>
        <p:nvPicPr>
          <p:cNvPr id="10" name="Picture 9" descr="A picture containing diagram&#10;&#10;Description automatically generated">
            <a:extLst>
              <a:ext uri="{FF2B5EF4-FFF2-40B4-BE49-F238E27FC236}">
                <a16:creationId xmlns:a16="http://schemas.microsoft.com/office/drawing/2014/main" id="{89BF971D-2889-4F40-A6A7-1B32EE10F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4345" y="3906801"/>
            <a:ext cx="5035509" cy="2845951"/>
          </a:xfrm>
          <a:prstGeom prst="rect">
            <a:avLst/>
          </a:prstGeom>
        </p:spPr>
      </p:pic>
      <p:sp>
        <p:nvSpPr>
          <p:cNvPr id="2" name="TextBox 1">
            <a:extLst>
              <a:ext uri="{FF2B5EF4-FFF2-40B4-BE49-F238E27FC236}">
                <a16:creationId xmlns:a16="http://schemas.microsoft.com/office/drawing/2014/main" id="{94F27993-27A0-895B-B90F-204ED655CB28}"/>
              </a:ext>
            </a:extLst>
          </p:cNvPr>
          <p:cNvSpPr txBox="1"/>
          <p:nvPr/>
        </p:nvSpPr>
        <p:spPr>
          <a:xfrm>
            <a:off x="191543" y="353919"/>
            <a:ext cx="4831216" cy="942571"/>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4000" b="1" dirty="0">
                <a:latin typeface="+mj-lt"/>
                <a:ea typeface="+mj-ea"/>
                <a:cs typeface="+mj-cs"/>
              </a:rPr>
              <a:t>INVESTMENT</a:t>
            </a:r>
            <a:r>
              <a:rPr lang="en-US" sz="4000" b="1" kern="1200" dirty="0">
                <a:solidFill>
                  <a:schemeClr val="tx1"/>
                </a:solidFill>
                <a:latin typeface="+mj-lt"/>
                <a:ea typeface="+mj-ea"/>
                <a:cs typeface="+mj-cs"/>
              </a:rPr>
              <a:t> PACKAGES </a:t>
            </a:r>
          </a:p>
          <a:p>
            <a:pPr>
              <a:lnSpc>
                <a:spcPct val="90000"/>
              </a:lnSpc>
              <a:spcBef>
                <a:spcPct val="0"/>
              </a:spcBef>
              <a:spcAft>
                <a:spcPts val="600"/>
              </a:spcAft>
            </a:pPr>
            <a:endParaRPr lang="en-US" b="1"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9397F6B2-DAC7-6F33-1CEF-1E387E7372C0}"/>
              </a:ext>
            </a:extLst>
          </p:cNvPr>
          <p:cNvSpPr txBox="1"/>
          <p:nvPr/>
        </p:nvSpPr>
        <p:spPr>
          <a:xfrm>
            <a:off x="1332427" y="844243"/>
            <a:ext cx="2782473" cy="400110"/>
          </a:xfrm>
          <a:prstGeom prst="rect">
            <a:avLst/>
          </a:prstGeom>
          <a:noFill/>
        </p:spPr>
        <p:txBody>
          <a:bodyPr wrap="square" rtlCol="0">
            <a:spAutoFit/>
          </a:bodyPr>
          <a:lstStyle/>
          <a:p>
            <a:r>
              <a:rPr lang="en-US" sz="2000" b="1" dirty="0"/>
              <a:t>    PACKAGE 2 - $85.00</a:t>
            </a:r>
          </a:p>
        </p:txBody>
      </p:sp>
    </p:spTree>
    <p:extLst>
      <p:ext uri="{BB962C8B-B14F-4D97-AF65-F5344CB8AC3E}">
        <p14:creationId xmlns:p14="http://schemas.microsoft.com/office/powerpoint/2010/main" val="145728266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8EEB994-6449-4396-BA4F-51A036400C5C}"/>
              </a:ext>
            </a:extLst>
          </p:cNvPr>
          <p:cNvSpPr txBox="1">
            <a:spLocks/>
          </p:cNvSpPr>
          <p:nvPr/>
        </p:nvSpPr>
        <p:spPr>
          <a:xfrm>
            <a:off x="8301486" y="230113"/>
            <a:ext cx="2095347" cy="1015027"/>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200" b="1" dirty="0"/>
              <a:t>Terms</a:t>
            </a:r>
          </a:p>
          <a:p>
            <a:pPr>
              <a:spcAft>
                <a:spcPts val="600"/>
              </a:spcAft>
            </a:pPr>
            <a:r>
              <a:rPr lang="en-US" sz="2800" b="1" dirty="0"/>
              <a:t>     </a:t>
            </a:r>
            <a:br>
              <a:rPr lang="en-US" sz="2800" dirty="0"/>
            </a:br>
            <a:endParaRPr lang="en-US" sz="2800" dirty="0"/>
          </a:p>
        </p:txBody>
      </p:sp>
      <p:sp>
        <p:nvSpPr>
          <p:cNvPr id="28" name="Freeform: Shape 27">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text&#10;&#10;Description automatically generated">
            <a:extLst>
              <a:ext uri="{FF2B5EF4-FFF2-40B4-BE49-F238E27FC236}">
                <a16:creationId xmlns:a16="http://schemas.microsoft.com/office/drawing/2014/main" id="{D70BACC6-406F-4106-B1B2-00EA52632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0113"/>
            <a:ext cx="6024155" cy="4092142"/>
          </a:xfrm>
          <a:prstGeom prst="rect">
            <a:avLst/>
          </a:prstGeom>
        </p:spPr>
      </p:pic>
      <p:pic>
        <p:nvPicPr>
          <p:cNvPr id="10" name="Picture 9" descr="A picture containing microphone&#10;&#10;Description automatically generated">
            <a:extLst>
              <a:ext uri="{FF2B5EF4-FFF2-40B4-BE49-F238E27FC236}">
                <a16:creationId xmlns:a16="http://schemas.microsoft.com/office/drawing/2014/main" id="{DE5E262E-DF82-442F-BA76-AA8EF7EDC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32" y="4051394"/>
            <a:ext cx="1550744" cy="2323213"/>
          </a:xfrm>
          <a:prstGeom prst="rect">
            <a:avLst/>
          </a:prstGeom>
        </p:spPr>
      </p:pic>
      <p:sp>
        <p:nvSpPr>
          <p:cNvPr id="4" name="Content Placeholder 1">
            <a:extLst>
              <a:ext uri="{FF2B5EF4-FFF2-40B4-BE49-F238E27FC236}">
                <a16:creationId xmlns:a16="http://schemas.microsoft.com/office/drawing/2014/main" id="{208F5D21-FA9B-4A41-91A8-3DF165AD97C3}"/>
              </a:ext>
            </a:extLst>
          </p:cNvPr>
          <p:cNvSpPr txBox="1">
            <a:spLocks/>
          </p:cNvSpPr>
          <p:nvPr/>
        </p:nvSpPr>
        <p:spPr>
          <a:xfrm>
            <a:off x="6290553" y="840727"/>
            <a:ext cx="5217268" cy="4730281"/>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900" dirty="0"/>
          </a:p>
          <a:p>
            <a:pPr>
              <a:spcBef>
                <a:spcPts val="300"/>
              </a:spcBef>
              <a:spcAft>
                <a:spcPts val="300"/>
              </a:spcAft>
            </a:pPr>
            <a:r>
              <a:rPr lang="en-US" sz="8000" b="0" i="0" u="none" strike="noStrike" dirty="0">
                <a:effectLst/>
              </a:rPr>
              <a:t>Full payment is required for all packages at the beginning of the agreement with BeU2thefull. ‘</a:t>
            </a:r>
          </a:p>
          <a:p>
            <a:pPr>
              <a:spcBef>
                <a:spcPts val="300"/>
              </a:spcBef>
              <a:spcAft>
                <a:spcPts val="300"/>
              </a:spcAft>
            </a:pPr>
            <a:endParaRPr lang="en-US" sz="8000" dirty="0"/>
          </a:p>
          <a:p>
            <a:pPr>
              <a:spcBef>
                <a:spcPts val="300"/>
              </a:spcBef>
              <a:spcAft>
                <a:spcPts val="300"/>
              </a:spcAft>
            </a:pPr>
            <a:r>
              <a:rPr lang="en-US" sz="8000" b="0" i="0" u="none" strike="noStrike" dirty="0">
                <a:effectLst/>
              </a:rPr>
              <a:t>All ads are written by the guest and recorded by a BeU2theFull representative. Guests are also </a:t>
            </a:r>
            <a:r>
              <a:rPr lang="en-US" sz="8000" dirty="0"/>
              <a:t>welcome to provide a written and recorded ad directly to BeU2theFull however, </a:t>
            </a:r>
            <a:r>
              <a:rPr lang="en-US" sz="8000" b="0" i="0" u="none" strike="noStrike" dirty="0">
                <a:effectLst/>
              </a:rPr>
              <a:t>the full amount must be paid prior to the ad airing.</a:t>
            </a:r>
          </a:p>
          <a:p>
            <a:pPr>
              <a:spcBef>
                <a:spcPts val="300"/>
              </a:spcBef>
              <a:spcAft>
                <a:spcPts val="300"/>
              </a:spcAft>
            </a:pPr>
            <a:endParaRPr lang="en-US" sz="8000" dirty="0"/>
          </a:p>
          <a:p>
            <a:pPr>
              <a:spcBef>
                <a:spcPts val="300"/>
              </a:spcBef>
              <a:spcAft>
                <a:spcPts val="300"/>
              </a:spcAft>
            </a:pPr>
            <a:r>
              <a:rPr lang="en-US" sz="8000" dirty="0"/>
              <a:t>All guest interviews are pre-recorded before airing. Host utilizes a professional </a:t>
            </a:r>
            <a:r>
              <a:rPr lang="en-US" sz="8000" dirty="0" err="1"/>
              <a:t>Musysic</a:t>
            </a:r>
            <a:r>
              <a:rPr lang="en-US" sz="8000" dirty="0"/>
              <a:t> microphone and guests are encouraged to utilize Free HD Conference Call which has  high definition recording capabilities. </a:t>
            </a:r>
            <a:br>
              <a:rPr lang="en-US" sz="8000" dirty="0"/>
            </a:br>
            <a:endParaRPr lang="en-US" sz="8000" dirty="0"/>
          </a:p>
          <a:p>
            <a:endParaRPr lang="en-US" sz="8000" dirty="0"/>
          </a:p>
          <a:p>
            <a:endParaRPr lang="en-US" sz="1100" b="1" dirty="0"/>
          </a:p>
          <a:p>
            <a:endParaRPr lang="en-US" sz="1100" dirty="0"/>
          </a:p>
          <a:p>
            <a:endParaRPr lang="en-US" sz="1100" dirty="0"/>
          </a:p>
          <a:p>
            <a:endParaRPr lang="en-US" sz="1100" dirty="0"/>
          </a:p>
        </p:txBody>
      </p:sp>
    </p:spTree>
    <p:extLst>
      <p:ext uri="{BB962C8B-B14F-4D97-AF65-F5344CB8AC3E}">
        <p14:creationId xmlns:p14="http://schemas.microsoft.com/office/powerpoint/2010/main" val="52744404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Rectangle 1">
            <a:extLst>
              <a:ext uri="{FF2B5EF4-FFF2-40B4-BE49-F238E27FC236}">
                <a16:creationId xmlns:a16="http://schemas.microsoft.com/office/drawing/2014/main" id="{5977C218-0C9A-4432-B0DF-7A269108BD2F}"/>
              </a:ext>
            </a:extLst>
          </p:cNvPr>
          <p:cNvSpPr/>
          <p:nvPr/>
        </p:nvSpPr>
        <p:spPr>
          <a:xfrm>
            <a:off x="113501" y="4472596"/>
            <a:ext cx="4433862" cy="171450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b="1" kern="1200" dirty="0">
                <a:solidFill>
                  <a:schemeClr val="tx1"/>
                </a:solidFill>
                <a:latin typeface="+mj-lt"/>
                <a:ea typeface="+mj-ea"/>
                <a:cs typeface="+mj-cs"/>
              </a:rPr>
              <a:t>Contact Information</a:t>
            </a:r>
          </a:p>
          <a:p>
            <a:pPr algn="ctr">
              <a:lnSpc>
                <a:spcPct val="90000"/>
              </a:lnSpc>
              <a:spcBef>
                <a:spcPct val="0"/>
              </a:spcBef>
              <a:spcAft>
                <a:spcPts val="600"/>
              </a:spcAft>
            </a:pPr>
            <a:r>
              <a:rPr lang="en-US" sz="2000" b="1" dirty="0">
                <a:latin typeface="+mj-lt"/>
                <a:ea typeface="+mj-ea"/>
                <a:cs typeface="+mj-cs"/>
              </a:rPr>
              <a:t>www.beU2thefull.com/FMsponsorships</a:t>
            </a:r>
          </a:p>
          <a:p>
            <a:pPr algn="ctr">
              <a:lnSpc>
                <a:spcPct val="90000"/>
              </a:lnSpc>
              <a:spcBef>
                <a:spcPct val="0"/>
              </a:spcBef>
              <a:spcAft>
                <a:spcPts val="600"/>
              </a:spcAft>
            </a:pPr>
            <a:r>
              <a:rPr lang="en-US" sz="2000" b="1" kern="1200" dirty="0">
                <a:solidFill>
                  <a:schemeClr val="tx1"/>
                </a:solidFill>
                <a:latin typeface="+mj-lt"/>
                <a:ea typeface="+mj-ea"/>
                <a:cs typeface="+mj-cs"/>
              </a:rPr>
              <a:t>Janice Thorne | 240-706-1297</a:t>
            </a:r>
          </a:p>
        </p:txBody>
      </p:sp>
      <p:pic>
        <p:nvPicPr>
          <p:cNvPr id="6" name="Picture 5" descr="Qr code&#10;&#10;Description automatically generated">
            <a:extLst>
              <a:ext uri="{FF2B5EF4-FFF2-40B4-BE49-F238E27FC236}">
                <a16:creationId xmlns:a16="http://schemas.microsoft.com/office/drawing/2014/main" id="{551DD519-6773-4331-86E3-5BA7B5F17529}"/>
              </a:ext>
            </a:extLst>
          </p:cNvPr>
          <p:cNvPicPr>
            <a:picLocks noChangeAspect="1"/>
          </p:cNvPicPr>
          <p:nvPr/>
        </p:nvPicPr>
        <p:blipFill rotWithShape="1">
          <a:blip r:embed="rId2">
            <a:extLst>
              <a:ext uri="{28A0092B-C50C-407E-A947-70E740481C1C}">
                <a14:useLocalDpi xmlns:a14="http://schemas.microsoft.com/office/drawing/2010/main" val="0"/>
              </a:ext>
            </a:extLst>
          </a:blip>
          <a:srcRect t="34309" r="-1" b="3283"/>
          <a:stretch/>
        </p:blipFill>
        <p:spPr>
          <a:xfrm>
            <a:off x="673749" y="370320"/>
            <a:ext cx="3716238" cy="4051011"/>
          </a:xfrm>
          <a:prstGeom prst="rect">
            <a:avLst/>
          </a:prstGeom>
        </p:spPr>
      </p:pic>
      <p:pic>
        <p:nvPicPr>
          <p:cNvPr id="8" name="Picture 7" descr="A picture containing person, wall, indoor, orange&#10;&#10;Description automatically generated">
            <a:extLst>
              <a:ext uri="{FF2B5EF4-FFF2-40B4-BE49-F238E27FC236}">
                <a16:creationId xmlns:a16="http://schemas.microsoft.com/office/drawing/2014/main" id="{A0507FF7-21FA-4ADF-81D9-ADA98D9AC107}"/>
              </a:ext>
            </a:extLst>
          </p:cNvPr>
          <p:cNvPicPr>
            <a:picLocks noChangeAspect="1"/>
          </p:cNvPicPr>
          <p:nvPr/>
        </p:nvPicPr>
        <p:blipFill rotWithShape="1">
          <a:blip r:embed="rId3">
            <a:extLst>
              <a:ext uri="{28A0092B-C50C-407E-A947-70E740481C1C}">
                <a14:useLocalDpi xmlns:a14="http://schemas.microsoft.com/office/drawing/2010/main" val="0"/>
              </a:ext>
            </a:extLst>
          </a:blip>
          <a:srcRect t="10650" r="-2" b="13204"/>
          <a:stretch/>
        </p:blipFill>
        <p:spPr>
          <a:xfrm>
            <a:off x="4719344" y="370320"/>
            <a:ext cx="6798905" cy="4051011"/>
          </a:xfrm>
          <a:prstGeom prst="rect">
            <a:avLst/>
          </a:prstGeom>
        </p:spPr>
      </p:pic>
      <p:cxnSp>
        <p:nvCxnSpPr>
          <p:cNvPr id="20" name="Straight Connector 14">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F08635F-08BE-4980-B045-9398B9BEBCCF}"/>
              </a:ext>
            </a:extLst>
          </p:cNvPr>
          <p:cNvSpPr/>
          <p:nvPr/>
        </p:nvSpPr>
        <p:spPr>
          <a:xfrm>
            <a:off x="4793019" y="4610244"/>
            <a:ext cx="6725232" cy="1714500"/>
          </a:xfrm>
          <a:prstGeom prst="rect">
            <a:avLst/>
          </a:prstGeom>
        </p:spPr>
        <p:txBody>
          <a:bodyPr vert="horz" lIns="91440" tIns="45720" rIns="91440" bIns="45720" rtlCol="0" anchor="ctr">
            <a:normAutofit/>
          </a:bodyPr>
          <a:lstStyle/>
          <a:p>
            <a:pPr algn="ctr">
              <a:lnSpc>
                <a:spcPct val="90000"/>
              </a:lnSpc>
              <a:spcAft>
                <a:spcPts val="600"/>
              </a:spcAft>
            </a:pPr>
            <a:r>
              <a:rPr lang="en-US" sz="1700" dirty="0"/>
              <a:t>IT IS MY PLEASURE TO PARTNER WITH YOU IN SHARING WITH THE WORLD WHAT YOU DO AND HOW YOU ARE MAKING AN IMPACT IN YOUR COMMUNITY. </a:t>
            </a:r>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67668195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7629</TotalTime>
  <Words>652</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Courier New</vt:lpstr>
      <vt:lpstr>Helvetica Neue</vt:lpstr>
      <vt:lpstr>HP Simplified</vt:lpstr>
      <vt:lpstr>Symbol</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mcmillian</dc:creator>
  <cp:lastModifiedBy>janice mcmillian</cp:lastModifiedBy>
  <cp:revision>96</cp:revision>
  <dcterms:created xsi:type="dcterms:W3CDTF">2020-02-21T23:54:52Z</dcterms:created>
  <dcterms:modified xsi:type="dcterms:W3CDTF">2023-07-08T12:23:14Z</dcterms:modified>
</cp:coreProperties>
</file>