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CDE"/>
    <a:srgbClr val="E97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8" autoAdjust="0"/>
    <p:restoredTop sz="94660"/>
  </p:normalViewPr>
  <p:slideViewPr>
    <p:cSldViewPr snapToGrid="0">
      <p:cViewPr varScale="1">
        <p:scale>
          <a:sx n="98" d="100"/>
          <a:sy n="98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C7238-9BB0-4843-A368-BE08F456FF1F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 phldr="1"/>
      <dgm:spPr/>
    </dgm:pt>
    <dgm:pt modelId="{C8D6515D-2465-4A89-95E9-0850D60A46B7}" type="pres">
      <dgm:prSet presAssocID="{260C7238-9BB0-4843-A368-BE08F456FF1F}" presName="Name0" presStyleCnt="0">
        <dgm:presLayoutVars>
          <dgm:chMax val="7"/>
          <dgm:chPref val="7"/>
          <dgm:dir/>
        </dgm:presLayoutVars>
      </dgm:prSet>
      <dgm:spPr/>
    </dgm:pt>
    <dgm:pt modelId="{31653D40-62E1-463D-9A13-D06891C4BE17}" type="pres">
      <dgm:prSet presAssocID="{260C7238-9BB0-4843-A368-BE08F456FF1F}" presName="Name1" presStyleCnt="0"/>
      <dgm:spPr/>
    </dgm:pt>
  </dgm:ptLst>
  <dgm:cxnLst>
    <dgm:cxn modelId="{7F445056-3FCD-4EF1-A37A-4CB67AD866DB}" type="presOf" srcId="{260C7238-9BB0-4843-A368-BE08F456FF1F}" destId="{C8D6515D-2465-4A89-95E9-0850D60A46B7}" srcOrd="0" destOrd="0" presId="urn:microsoft.com/office/officeart/2008/layout/CircularPictureCallout"/>
    <dgm:cxn modelId="{110252D0-A7B6-4B8A-A0B7-47D9F57B0C29}" type="presParOf" srcId="{C8D6515D-2465-4A89-95E9-0850D60A46B7}" destId="{31653D40-62E1-463D-9A13-D06891C4BE1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3403-7217-48AD-B624-58989A1A5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9A3A6-41FA-48A6-A2C0-914D4A825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305B-A823-4CE4-ADBB-2C698EF1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53FCB-BEAF-4E75-8E2E-5AAA6306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B2270-DDA3-4B0B-AB31-8FF0279E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5D4C-6761-487A-92C1-89C25020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1CFD3-7EF6-43E3-AAA8-F52EF3133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C1AD9-9F8E-48EE-9CFD-5E08D571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53A10-B4E3-41A9-8E0D-B5855C89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1C9A5-714C-4DCB-8F80-83AC44AB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8F79A-DE16-4869-AD8F-6E2625626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A7F6E-5D03-4DA2-A68B-18337CE0C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C2DEE-9985-4C32-B878-D491E741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5A019-1D55-4B23-92F5-E976C8D6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B7FA4-5DDF-40A5-8D64-A578086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4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252B-7DDB-4C64-AA59-16D518AB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86B2-759C-4FC9-B319-41AC697A8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8DA38-2A54-4235-B0A5-AAB97D3E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53C77-4A2E-4E80-BD1E-F2CE5328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E423D-48CC-4812-9874-62418E22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4223-1B78-4700-BEBA-47F2E0A3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B3ADA-1EA3-44E8-BF1A-3D96B0A91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3CEE5-03F6-41B9-9693-3B96B6E5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82CBD-4FE4-4772-86F1-9E6617DD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B2F75-EFAF-46ED-9DA1-5B67C383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8BCD-1BAA-4441-89BD-7C5C2A5C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5115-6C7B-4361-819A-7C3E975CB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245D2-56EE-4E39-8F92-32D5BDE5F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E4FAE-82B5-458E-AC2E-0CE93CC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353AB-B365-452B-B191-1114CAE6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6267B-CE7A-49C9-8E4F-B5930535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9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F6A4-A319-4AF0-A2C8-D1537A77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CA96-0B3E-4C7B-92B2-C90AED97E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25E2B-926C-4571-B3CF-DDD2B3B51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ACB6A-E8DC-454C-85BC-CBE523AAA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A8D16-E41A-4496-B90A-57E517324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5A1D6-C106-4440-8787-8255ABAF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04860-FF42-40F0-BB67-7B325283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2D204-446D-467C-81A6-40748331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1C5D-C492-41E9-AB13-97558BBA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0F4AA-C183-417E-AD32-F7394E25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BB1EE-0371-4BB9-B80B-9580CCC5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5E23A-EB91-4112-AF27-99C31164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ADEC4-B121-4CC1-A9B1-CB1189C6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304F1-ABB2-4671-9B0A-68AF27EB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F2856-68BA-45FB-9382-88B95FDD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79F7-D170-4878-97AD-AC739CDF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E1CC7-36A8-4FC0-9785-2933F1A0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ABDE1-6BC3-4DAE-988B-12F086CFC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2BD79-E973-414C-AF6C-54387B40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384F4-1B2B-47FC-9A09-49C914AE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276E-6E29-4BDF-B7D0-66D2E759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7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15AE-268C-4A2B-8AE9-D196C49C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7D06A-D2E7-42E5-ADC1-1D22BD45A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5B1F7-73FF-4597-958A-5B94AF4A1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E0AA-FC91-49DD-82F4-98AA0B6D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1FF2E-5ECC-487B-ADB9-53A7636A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6274B-946A-4441-8E2A-C9D8E916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EFE58-B6D1-45F9-98E0-8CA85DDE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D35A9-0E92-46BA-908B-3CC4B967B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F8D4A-A75A-46A9-90BA-D45ABEA6E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4DF6-F187-46D7-9814-BC28C59CB4E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AE03F-09F3-4798-85C1-300FDCC63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4F61A-B53B-49FE-A660-16E2D0BE8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F2528-57BB-4C37-ADE1-B6082513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unein.com/Radio-Fairfa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D6056D4-3437-4B8F-9F90-45F48731C511}"/>
              </a:ext>
            </a:extLst>
          </p:cNvPr>
          <p:cNvSpPr txBox="1"/>
          <p:nvPr/>
        </p:nvSpPr>
        <p:spPr>
          <a:xfrm>
            <a:off x="1074179" y="1059431"/>
            <a:ext cx="4425551" cy="1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>
                <a:solidFill>
                  <a:srgbClr val="FFFFFF"/>
                </a:solidFill>
                <a:latin typeface="Freestyle Script" panose="030804020302050B0404" pitchFamily="66" charset="0"/>
                <a:ea typeface="+mj-ea"/>
                <a:cs typeface="+mj-cs"/>
              </a:rPr>
              <a:t>Media Kit 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52B2D19-8E12-4D41-BE49-AAC8BED2B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259229"/>
              </p:ext>
            </p:extLst>
          </p:nvPr>
        </p:nvGraphicFramePr>
        <p:xfrm>
          <a:off x="1197591" y="2099756"/>
          <a:ext cx="2998826" cy="390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6590B9D5-6430-4DDF-B9BA-F3E1F16F8922}"/>
              </a:ext>
            </a:extLst>
          </p:cNvPr>
          <p:cNvSpPr txBox="1"/>
          <p:nvPr/>
        </p:nvSpPr>
        <p:spPr>
          <a:xfrm>
            <a:off x="6249790" y="5309589"/>
            <a:ext cx="5942210" cy="108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Freestyle Script" panose="030804020302050B0404" pitchFamily="66" charset="0"/>
                <a:ea typeface="+mj-ea"/>
                <a:cs typeface="+mj-cs"/>
              </a:rPr>
              <a:t>With Radio Host, Janice Thorne</a:t>
            </a:r>
          </a:p>
        </p:txBody>
      </p:sp>
      <p:pic>
        <p:nvPicPr>
          <p:cNvPr id="13" name="Picture 12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A934F907-9D1F-4318-8166-EDAEF3CF01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" y="-8039"/>
            <a:ext cx="5732481" cy="135859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4BAD9CC-6338-45D2-9299-B15F206A7AE3}"/>
              </a:ext>
            </a:extLst>
          </p:cNvPr>
          <p:cNvSpPr/>
          <p:nvPr/>
        </p:nvSpPr>
        <p:spPr>
          <a:xfrm>
            <a:off x="196468" y="1609884"/>
            <a:ext cx="3311281" cy="34442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6A9958-6DED-41E2-B70A-87806F0F6989}"/>
              </a:ext>
            </a:extLst>
          </p:cNvPr>
          <p:cNvSpPr/>
          <p:nvPr/>
        </p:nvSpPr>
        <p:spPr>
          <a:xfrm>
            <a:off x="3523689" y="1696483"/>
            <a:ext cx="2833512" cy="29689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A1E251B-3C6B-4768-BE72-2CD3C6151D44}"/>
              </a:ext>
            </a:extLst>
          </p:cNvPr>
          <p:cNvSpPr/>
          <p:nvPr/>
        </p:nvSpPr>
        <p:spPr>
          <a:xfrm>
            <a:off x="2389173" y="2080304"/>
            <a:ext cx="1286934" cy="1377245"/>
          </a:xfrm>
          <a:prstGeom prst="ellipse">
            <a:avLst/>
          </a:prstGeom>
          <a:solidFill>
            <a:srgbClr val="EE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6C8FF96-948B-4CFA-9F50-E3FE21C14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8842" y="511982"/>
            <a:ext cx="3657339" cy="522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5BEB3C9-1B25-4248-9FDB-D00A42489BD9}"/>
              </a:ext>
            </a:extLst>
          </p:cNvPr>
          <p:cNvSpPr/>
          <p:nvPr/>
        </p:nvSpPr>
        <p:spPr>
          <a:xfrm>
            <a:off x="2408505" y="3871949"/>
            <a:ext cx="2667080" cy="25268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3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0ABCBB-501C-47C3-A151-1D1BEA7737CF}"/>
              </a:ext>
            </a:extLst>
          </p:cNvPr>
          <p:cNvSpPr/>
          <p:nvPr/>
        </p:nvSpPr>
        <p:spPr>
          <a:xfrm>
            <a:off x="1478797" y="3063020"/>
            <a:ext cx="2601728" cy="23893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A70C58-6D79-4361-AE6F-90F72FA192A9}"/>
              </a:ext>
            </a:extLst>
          </p:cNvPr>
          <p:cNvSpPr/>
          <p:nvPr/>
        </p:nvSpPr>
        <p:spPr>
          <a:xfrm>
            <a:off x="75143" y="3785817"/>
            <a:ext cx="1658090" cy="16665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3A17EB-D50B-455B-A327-0472841CFD40}"/>
              </a:ext>
            </a:extLst>
          </p:cNvPr>
          <p:cNvSpPr/>
          <p:nvPr/>
        </p:nvSpPr>
        <p:spPr>
          <a:xfrm>
            <a:off x="921332" y="4974881"/>
            <a:ext cx="1487173" cy="1476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AEA12B-74FD-478E-B341-622874EFE84B}"/>
              </a:ext>
            </a:extLst>
          </p:cNvPr>
          <p:cNvSpPr/>
          <p:nvPr/>
        </p:nvSpPr>
        <p:spPr>
          <a:xfrm>
            <a:off x="1292488" y="3930450"/>
            <a:ext cx="1286934" cy="1377245"/>
          </a:xfrm>
          <a:prstGeom prst="ellipse">
            <a:avLst/>
          </a:prstGeom>
          <a:solidFill>
            <a:srgbClr val="EE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FBD47-29EF-4D21-84A3-131DDAF70774}"/>
              </a:ext>
            </a:extLst>
          </p:cNvPr>
          <p:cNvSpPr txBox="1"/>
          <p:nvPr/>
        </p:nvSpPr>
        <p:spPr>
          <a:xfrm>
            <a:off x="775690" y="1405671"/>
            <a:ext cx="10640620" cy="481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Stunning Side of 60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Nationally Syndicated FM Radio show that highlights women or men in their 60’s who blossom and bloom while doing L.I.F.E.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“It’s not over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is an excellent and appropriate way to describe those who are in this quadrant of life. These individuals are redesigning, reinventing and rediscovering a new way of engaging life and they deserve recognition.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Stunning Side of 60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is designed to showcase who they are, what they are doing, and how they are impacting their communities with their knowledge, wisdom and love of life.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dynamic interviews,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Stunning Side of 60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bring inspiration,        life principles, exposure to those who are blossoming and blooming in this stage of life and encouragement to others to stay the course.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9128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0ABCBB-501C-47C3-A151-1D1BEA7737CF}"/>
              </a:ext>
            </a:extLst>
          </p:cNvPr>
          <p:cNvSpPr/>
          <p:nvPr/>
        </p:nvSpPr>
        <p:spPr>
          <a:xfrm>
            <a:off x="1478797" y="3063020"/>
            <a:ext cx="2601728" cy="23893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A70C58-6D79-4361-AE6F-90F72FA192A9}"/>
              </a:ext>
            </a:extLst>
          </p:cNvPr>
          <p:cNvSpPr/>
          <p:nvPr/>
        </p:nvSpPr>
        <p:spPr>
          <a:xfrm>
            <a:off x="75143" y="3785817"/>
            <a:ext cx="1658090" cy="16665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3A17EB-D50B-455B-A327-0472841CFD40}"/>
              </a:ext>
            </a:extLst>
          </p:cNvPr>
          <p:cNvSpPr/>
          <p:nvPr/>
        </p:nvSpPr>
        <p:spPr>
          <a:xfrm>
            <a:off x="921332" y="4974881"/>
            <a:ext cx="1487173" cy="1476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AEA12B-74FD-478E-B341-622874EFE84B}"/>
              </a:ext>
            </a:extLst>
          </p:cNvPr>
          <p:cNvSpPr/>
          <p:nvPr/>
        </p:nvSpPr>
        <p:spPr>
          <a:xfrm>
            <a:off x="1292488" y="3930450"/>
            <a:ext cx="1286934" cy="1377245"/>
          </a:xfrm>
          <a:prstGeom prst="ellipse">
            <a:avLst/>
          </a:prstGeom>
          <a:solidFill>
            <a:srgbClr val="EE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C88B8-D23A-4DE7-9461-542C2FE06BEB}"/>
              </a:ext>
            </a:extLst>
          </p:cNvPr>
          <p:cNvSpPr txBox="1"/>
          <p:nvPr/>
        </p:nvSpPr>
        <p:spPr>
          <a:xfrm>
            <a:off x="6222598" y="335688"/>
            <a:ext cx="4989689" cy="9648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Freestyle Script" panose="030804020302050B0404" pitchFamily="66" charset="0"/>
                <a:ea typeface="+mj-ea"/>
                <a:cs typeface="+mj-cs"/>
              </a:rPr>
              <a:t> About the 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F2881-71EA-4383-8FDA-E536C16A3DFA}"/>
              </a:ext>
            </a:extLst>
          </p:cNvPr>
          <p:cNvSpPr/>
          <p:nvPr/>
        </p:nvSpPr>
        <p:spPr>
          <a:xfrm>
            <a:off x="6031799" y="1515422"/>
            <a:ext cx="5371288" cy="49828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Janice is the dynamic radio host of,                   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Stunning Side of 60.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is a Certified Master Life Coach,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Author,  Writer, Speaker and Board Certified in Metaphysics. Her journey as a 60-year young woman has awakened her perspective about life and what is most important to her. Through this awakening process she 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felt their must be others like her who desire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live more authentically, in control and mentally masterful to achieve what is possible.</a:t>
            </a:r>
            <a:endParaRPr lang="en-U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Janice is also a FM radio host of 2 other dynamic programs, BeU2theFull and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 and Janice Show. She has 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authored and published four books, </a:t>
            </a:r>
            <a:r>
              <a:rPr lang="en-US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Bruised, Broken and Blessed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the Redeemed    of the Lord Say So, Unafraid and Fifty: Pushing the Reset Button on Your Life and The Joy Tour: Optimum Success in the Workplace. She has      also participated on anthology projects that          feature her stories. </a:t>
            </a:r>
            <a:endParaRPr lang="en-U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effectLst/>
            </a:endParaRPr>
          </a:p>
        </p:txBody>
      </p:sp>
      <p:pic>
        <p:nvPicPr>
          <p:cNvPr id="3" name="Picture 2" descr="A person sitting on a boat&#10;&#10;Description automatically generated with medium confidence">
            <a:extLst>
              <a:ext uri="{FF2B5EF4-FFF2-40B4-BE49-F238E27FC236}">
                <a16:creationId xmlns:a16="http://schemas.microsoft.com/office/drawing/2014/main" id="{AE33B74B-2D30-4DE9-9FF4-4869562D7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28" y="360324"/>
            <a:ext cx="3474106" cy="3068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347D709D-EAC7-4792-99ED-1816109F8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00" y="2810301"/>
            <a:ext cx="2728163" cy="1818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A person sitting in the woods&#10;&#10;Description automatically generated with medium confidence">
            <a:extLst>
              <a:ext uri="{FF2B5EF4-FFF2-40B4-BE49-F238E27FC236}">
                <a16:creationId xmlns:a16="http://schemas.microsoft.com/office/drawing/2014/main" id="{2C0D5F16-8750-4BA6-B591-E68918D60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772" y="4322010"/>
            <a:ext cx="3206194" cy="2137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859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0ABCBB-501C-47C3-A151-1D1BEA7737CF}"/>
              </a:ext>
            </a:extLst>
          </p:cNvPr>
          <p:cNvSpPr/>
          <p:nvPr/>
        </p:nvSpPr>
        <p:spPr>
          <a:xfrm>
            <a:off x="1857512" y="3063020"/>
            <a:ext cx="2601728" cy="23893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A70C58-6D79-4361-AE6F-90F72FA192A9}"/>
              </a:ext>
            </a:extLst>
          </p:cNvPr>
          <p:cNvSpPr/>
          <p:nvPr/>
        </p:nvSpPr>
        <p:spPr>
          <a:xfrm>
            <a:off x="75143" y="3785817"/>
            <a:ext cx="1658090" cy="16665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3A17EB-D50B-455B-A327-0472841CFD40}"/>
              </a:ext>
            </a:extLst>
          </p:cNvPr>
          <p:cNvSpPr/>
          <p:nvPr/>
        </p:nvSpPr>
        <p:spPr>
          <a:xfrm>
            <a:off x="921332" y="4974881"/>
            <a:ext cx="1487173" cy="1476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AEA12B-74FD-478E-B341-622874EFE84B}"/>
              </a:ext>
            </a:extLst>
          </p:cNvPr>
          <p:cNvSpPr/>
          <p:nvPr/>
        </p:nvSpPr>
        <p:spPr>
          <a:xfrm>
            <a:off x="1292488" y="3930450"/>
            <a:ext cx="1286934" cy="1377245"/>
          </a:xfrm>
          <a:prstGeom prst="ellipse">
            <a:avLst/>
          </a:prstGeom>
          <a:solidFill>
            <a:srgbClr val="EE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C88B8-D23A-4DE7-9461-542C2FE06BEB}"/>
              </a:ext>
            </a:extLst>
          </p:cNvPr>
          <p:cNvSpPr txBox="1"/>
          <p:nvPr/>
        </p:nvSpPr>
        <p:spPr>
          <a:xfrm>
            <a:off x="5698074" y="512952"/>
            <a:ext cx="6076239" cy="9648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dirty="0">
              <a:latin typeface="Freestyle Script" panose="030804020302050B0404" pitchFamily="66" charset="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05E1B6-FCC3-4559-A73D-179E7C69967B}"/>
              </a:ext>
            </a:extLst>
          </p:cNvPr>
          <p:cNvSpPr txBox="1"/>
          <p:nvPr/>
        </p:nvSpPr>
        <p:spPr>
          <a:xfrm>
            <a:off x="5508978" y="1703713"/>
            <a:ext cx="6096000" cy="4084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Airs Saturday and Sundays    7:00 – 8:00 p.m. ET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Metro Atlanta, Georgia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(Dallas, Hiram, Powder Springs, Douglasville)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Station: WDJY 99.1 FM  | wdjyfm.com                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Highland Heights, Ohio &amp; Kentucky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Station: WTTA 101.2 FM |wttafm.com </a:t>
            </a:r>
          </a:p>
          <a:p>
            <a:pPr marL="285750" marR="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TALK10 | Internet Station only |  www.talk10FM.com</a:t>
            </a:r>
            <a:endParaRPr lang="en-US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 Fairfax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800" u="sng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https://tunein.com/Radio-Fairfax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dirty="0"/>
              <a:t>(airs 4th Wednesday of each month on Community Radio at 8:00 a.m.)</a:t>
            </a: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455BB-3341-449C-BFB7-657D1D2135CA}"/>
              </a:ext>
            </a:extLst>
          </p:cNvPr>
          <p:cNvSpPr txBox="1"/>
          <p:nvPr/>
        </p:nvSpPr>
        <p:spPr>
          <a:xfrm>
            <a:off x="5813778" y="243753"/>
            <a:ext cx="607623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Freestyle Script" panose="030804020302050B0404" pitchFamily="66" charset="0"/>
                <a:ea typeface="+mj-ea"/>
                <a:cs typeface="+mj-cs"/>
              </a:rPr>
              <a:t>Radio / Airing Listing </a:t>
            </a:r>
          </a:p>
        </p:txBody>
      </p:sp>
      <p:pic>
        <p:nvPicPr>
          <p:cNvPr id="6" name="Picture 5" descr="A picture containing microphone&#10;&#10;Description automatically generated">
            <a:extLst>
              <a:ext uri="{FF2B5EF4-FFF2-40B4-BE49-F238E27FC236}">
                <a16:creationId xmlns:a16="http://schemas.microsoft.com/office/drawing/2014/main" id="{1F63DB86-AC64-469C-897B-2BCCD7AB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9" y="859306"/>
            <a:ext cx="2990666" cy="3759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48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0ABCBB-501C-47C3-A151-1D1BEA7737CF}"/>
              </a:ext>
            </a:extLst>
          </p:cNvPr>
          <p:cNvSpPr/>
          <p:nvPr/>
        </p:nvSpPr>
        <p:spPr>
          <a:xfrm>
            <a:off x="7453480" y="212107"/>
            <a:ext cx="3443580" cy="35188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A70C58-6D79-4361-AE6F-90F72FA192A9}"/>
              </a:ext>
            </a:extLst>
          </p:cNvPr>
          <p:cNvSpPr/>
          <p:nvPr/>
        </p:nvSpPr>
        <p:spPr>
          <a:xfrm>
            <a:off x="9812816" y="2194405"/>
            <a:ext cx="1658090" cy="16665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3A17EB-D50B-455B-A327-0472841CFD40}"/>
              </a:ext>
            </a:extLst>
          </p:cNvPr>
          <p:cNvSpPr/>
          <p:nvPr/>
        </p:nvSpPr>
        <p:spPr>
          <a:xfrm>
            <a:off x="8078613" y="2310658"/>
            <a:ext cx="1903106" cy="204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AEA12B-74FD-478E-B341-622874EFE84B}"/>
              </a:ext>
            </a:extLst>
          </p:cNvPr>
          <p:cNvSpPr/>
          <p:nvPr/>
        </p:nvSpPr>
        <p:spPr>
          <a:xfrm>
            <a:off x="8862704" y="630783"/>
            <a:ext cx="1783645" cy="1856592"/>
          </a:xfrm>
          <a:prstGeom prst="ellipse">
            <a:avLst/>
          </a:prstGeom>
          <a:solidFill>
            <a:srgbClr val="EE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C88B8-D23A-4DE7-9461-542C2FE06BEB}"/>
              </a:ext>
            </a:extLst>
          </p:cNvPr>
          <p:cNvSpPr txBox="1"/>
          <p:nvPr/>
        </p:nvSpPr>
        <p:spPr>
          <a:xfrm>
            <a:off x="358430" y="594240"/>
            <a:ext cx="6076239" cy="9648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endParaRPr lang="en-US" sz="7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455BB-3341-449C-BFB7-657D1D2135CA}"/>
              </a:ext>
            </a:extLst>
          </p:cNvPr>
          <p:cNvSpPr txBox="1"/>
          <p:nvPr/>
        </p:nvSpPr>
        <p:spPr>
          <a:xfrm>
            <a:off x="790222" y="212107"/>
            <a:ext cx="495582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Freestyle Script" panose="030804020302050B0404" pitchFamily="66" charset="0"/>
                <a:ea typeface="+mj-ea"/>
                <a:cs typeface="+mj-cs"/>
              </a:rPr>
              <a:t>Sponsor Packages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07F45-A8AD-4534-BD6C-0ECAF7CF19C4}"/>
              </a:ext>
            </a:extLst>
          </p:cNvPr>
          <p:cNvSpPr txBox="1"/>
          <p:nvPr/>
        </p:nvSpPr>
        <p:spPr>
          <a:xfrm>
            <a:off x="2065866" y="1167341"/>
            <a:ext cx="1964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PACKAGE A - $250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D5F8E-0FAB-4D2B-B9D9-11B1A88D67BE}"/>
              </a:ext>
            </a:extLst>
          </p:cNvPr>
          <p:cNvSpPr txBox="1"/>
          <p:nvPr/>
        </p:nvSpPr>
        <p:spPr>
          <a:xfrm>
            <a:off x="326426" y="1675164"/>
            <a:ext cx="654992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Two (2) separate 30-second ads of your product, company, or service (played in various rotations) either at the beginning or the middle of six (6) </a:t>
            </a:r>
            <a:r>
              <a:rPr lang="en-US" b="1" dirty="0">
                <a:effectLst/>
                <a:ea typeface="Times New Roman" panose="02020603050405020304" pitchFamily="18" charset="0"/>
              </a:rPr>
              <a:t>The Stunning Side of 60 </a:t>
            </a:r>
            <a:r>
              <a:rPr lang="en-US" dirty="0">
                <a:effectLst/>
                <a:ea typeface="Times New Roman" panose="02020603050405020304" pitchFamily="18" charset="0"/>
              </a:rPr>
              <a:t>episodes. Sponsor will be notified one week prior to the ads being aired on </a:t>
            </a:r>
            <a:r>
              <a:rPr lang="en-US" b="1" dirty="0">
                <a:effectLst/>
                <a:ea typeface="Times New Roman" panose="02020603050405020304" pitchFamily="18" charset="0"/>
              </a:rPr>
              <a:t>The Stunning Side of 60 </a:t>
            </a:r>
            <a:r>
              <a:rPr lang="en-US" dirty="0">
                <a:effectLst/>
                <a:ea typeface="Times New Roman" panose="02020603050405020304" pitchFamily="18" charset="0"/>
              </a:rPr>
              <a:t>broadcasts.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One 50-55 minute radio interview with the Host.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Promotional snippet of your interview for your website or other platform.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/>
              <a:t>Pre-introduction on Zoom during the month of your scheduled broadcast.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Free admission to ALL </a:t>
            </a:r>
            <a:r>
              <a:rPr lang="en-US" b="1" dirty="0">
                <a:ea typeface="Times New Roman" panose="02020603050405020304" pitchFamily="18" charset="0"/>
              </a:rPr>
              <a:t>The Stunning Side of 60 </a:t>
            </a:r>
            <a:r>
              <a:rPr lang="en-US" dirty="0">
                <a:ea typeface="Times New Roman" panose="02020603050405020304" pitchFamily="18" charset="0"/>
              </a:rPr>
              <a:t>retreats in 2022.  Upcoming retreats for 2022 are in the DC, MD, VA metropolitan area.  Note: </a:t>
            </a:r>
            <a:r>
              <a:rPr lang="en-US" b="1" dirty="0">
                <a:ea typeface="Times New Roman" panose="02020603050405020304" pitchFamily="18" charset="0"/>
              </a:rPr>
              <a:t>The Stunning Side of 60 </a:t>
            </a:r>
            <a:r>
              <a:rPr lang="en-US" dirty="0">
                <a:ea typeface="Times New Roman" panose="02020603050405020304" pitchFamily="18" charset="0"/>
              </a:rPr>
              <a:t>is not responsible for transportation or hotel accommodations, </a:t>
            </a:r>
            <a:r>
              <a:rPr lang="en-US" i="1" dirty="0">
                <a:ea typeface="Times New Roman" panose="02020603050405020304" pitchFamily="18" charset="0"/>
              </a:rPr>
              <a:t>if applicable. </a:t>
            </a:r>
            <a:endParaRPr lang="en-US" i="1" dirty="0">
              <a:effectLst/>
              <a:ea typeface="Times New Roman" panose="02020603050405020304" pitchFamily="18" charset="0"/>
            </a:endParaRPr>
          </a:p>
          <a:p>
            <a:pPr marL="742950" marR="0" lvl="1" indent="-285750" fontAlgn="base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7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0ABCBB-501C-47C3-A151-1D1BEA7737CF}"/>
              </a:ext>
            </a:extLst>
          </p:cNvPr>
          <p:cNvSpPr/>
          <p:nvPr/>
        </p:nvSpPr>
        <p:spPr>
          <a:xfrm>
            <a:off x="7453480" y="212107"/>
            <a:ext cx="3443580" cy="35188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A70C58-6D79-4361-AE6F-90F72FA192A9}"/>
              </a:ext>
            </a:extLst>
          </p:cNvPr>
          <p:cNvSpPr/>
          <p:nvPr/>
        </p:nvSpPr>
        <p:spPr>
          <a:xfrm>
            <a:off x="9812816" y="2194405"/>
            <a:ext cx="1658090" cy="16665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3A17EB-D50B-455B-A327-0472841CFD40}"/>
              </a:ext>
            </a:extLst>
          </p:cNvPr>
          <p:cNvSpPr/>
          <p:nvPr/>
        </p:nvSpPr>
        <p:spPr>
          <a:xfrm>
            <a:off x="8078613" y="2194405"/>
            <a:ext cx="1903106" cy="204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AEA12B-74FD-478E-B341-622874EFE84B}"/>
              </a:ext>
            </a:extLst>
          </p:cNvPr>
          <p:cNvSpPr/>
          <p:nvPr/>
        </p:nvSpPr>
        <p:spPr>
          <a:xfrm>
            <a:off x="8862704" y="630783"/>
            <a:ext cx="1783645" cy="1856592"/>
          </a:xfrm>
          <a:prstGeom prst="ellipse">
            <a:avLst/>
          </a:prstGeom>
          <a:solidFill>
            <a:srgbClr val="EE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C88B8-D23A-4DE7-9461-542C2FE06BEB}"/>
              </a:ext>
            </a:extLst>
          </p:cNvPr>
          <p:cNvSpPr txBox="1"/>
          <p:nvPr/>
        </p:nvSpPr>
        <p:spPr>
          <a:xfrm>
            <a:off x="358430" y="594240"/>
            <a:ext cx="6076239" cy="9648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endParaRPr lang="en-US" sz="7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455BB-3341-449C-BFB7-657D1D2135CA}"/>
              </a:ext>
            </a:extLst>
          </p:cNvPr>
          <p:cNvSpPr txBox="1"/>
          <p:nvPr/>
        </p:nvSpPr>
        <p:spPr>
          <a:xfrm>
            <a:off x="790222" y="212107"/>
            <a:ext cx="495582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Freestyle Script" panose="030804020302050B0404" pitchFamily="66" charset="0"/>
                <a:ea typeface="+mj-ea"/>
                <a:cs typeface="+mj-cs"/>
              </a:rPr>
              <a:t>Sponsor Packages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07F45-A8AD-4534-BD6C-0ECAF7CF19C4}"/>
              </a:ext>
            </a:extLst>
          </p:cNvPr>
          <p:cNvSpPr txBox="1"/>
          <p:nvPr/>
        </p:nvSpPr>
        <p:spPr>
          <a:xfrm>
            <a:off x="2065866" y="1167341"/>
            <a:ext cx="1964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PACKAGE A - $150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2B2DF-D17D-41C4-8D72-54751B780D1B}"/>
              </a:ext>
            </a:extLst>
          </p:cNvPr>
          <p:cNvSpPr txBox="1"/>
          <p:nvPr/>
        </p:nvSpPr>
        <p:spPr>
          <a:xfrm>
            <a:off x="482420" y="1941212"/>
            <a:ext cx="59522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One 30-second ad of your product, company, or service either at the beginning or middle of four (4) </a:t>
            </a:r>
            <a:r>
              <a:rPr lang="en-US" b="1" dirty="0">
                <a:effectLst/>
                <a:ea typeface="Times New Roman" panose="02020603050405020304" pitchFamily="18" charset="0"/>
              </a:rPr>
              <a:t>The </a:t>
            </a:r>
            <a:r>
              <a:rPr lang="en-US" b="1" dirty="0">
                <a:ea typeface="Times New Roman" panose="02020603050405020304" pitchFamily="18" charset="0"/>
              </a:rPr>
              <a:t>Stunning Side of 60 </a:t>
            </a:r>
            <a:r>
              <a:rPr lang="en-US" dirty="0">
                <a:effectLst/>
                <a:ea typeface="Times New Roman" panose="02020603050405020304" pitchFamily="18" charset="0"/>
              </a:rPr>
              <a:t>episodes airing nationwide.  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One 50-55 minute radio interview with the Host </a:t>
            </a:r>
          </a:p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/>
              <a:t>Targeted promotional “spotlight” posts on social media (</a:t>
            </a:r>
            <a:r>
              <a:rPr lang="en-US" dirty="0" err="1"/>
              <a:t>Linkedin</a:t>
            </a:r>
            <a:r>
              <a:rPr lang="en-US" dirty="0"/>
              <a:t>, Facebook, Instagram) </a:t>
            </a:r>
            <a:r>
              <a:rPr lang="en-US" sz="1800" dirty="0"/>
              <a:t>leading up to the scheduled broadcasts. 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/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742950" marR="0" lvl="1" indent="-285750" fontAlgn="base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5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0ABCBB-501C-47C3-A151-1D1BEA7737CF}"/>
              </a:ext>
            </a:extLst>
          </p:cNvPr>
          <p:cNvSpPr/>
          <p:nvPr/>
        </p:nvSpPr>
        <p:spPr>
          <a:xfrm>
            <a:off x="7453480" y="212107"/>
            <a:ext cx="3443580" cy="35188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A70C58-6D79-4361-AE6F-90F72FA192A9}"/>
              </a:ext>
            </a:extLst>
          </p:cNvPr>
          <p:cNvSpPr/>
          <p:nvPr/>
        </p:nvSpPr>
        <p:spPr>
          <a:xfrm>
            <a:off x="9812816" y="2194405"/>
            <a:ext cx="1658090" cy="16665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3A17EB-D50B-455B-A327-0472841CFD40}"/>
              </a:ext>
            </a:extLst>
          </p:cNvPr>
          <p:cNvSpPr/>
          <p:nvPr/>
        </p:nvSpPr>
        <p:spPr>
          <a:xfrm>
            <a:off x="8078613" y="2328464"/>
            <a:ext cx="1903106" cy="204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AEA12B-74FD-478E-B341-622874EFE84B}"/>
              </a:ext>
            </a:extLst>
          </p:cNvPr>
          <p:cNvSpPr/>
          <p:nvPr/>
        </p:nvSpPr>
        <p:spPr>
          <a:xfrm>
            <a:off x="8862704" y="630783"/>
            <a:ext cx="1783645" cy="1856592"/>
          </a:xfrm>
          <a:prstGeom prst="ellipse">
            <a:avLst/>
          </a:prstGeom>
          <a:solidFill>
            <a:srgbClr val="EE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C88B8-D23A-4DE7-9461-542C2FE06BEB}"/>
              </a:ext>
            </a:extLst>
          </p:cNvPr>
          <p:cNvSpPr txBox="1"/>
          <p:nvPr/>
        </p:nvSpPr>
        <p:spPr>
          <a:xfrm>
            <a:off x="351696" y="594240"/>
            <a:ext cx="6076239" cy="9648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endParaRPr lang="en-US" sz="7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455BB-3341-449C-BFB7-657D1D2135CA}"/>
              </a:ext>
            </a:extLst>
          </p:cNvPr>
          <p:cNvSpPr txBox="1"/>
          <p:nvPr/>
        </p:nvSpPr>
        <p:spPr>
          <a:xfrm>
            <a:off x="2088444" y="327973"/>
            <a:ext cx="207715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Freestyle Script" panose="030804020302050B0404" pitchFamily="66" charset="0"/>
                <a:ea typeface="+mj-ea"/>
                <a:cs typeface="+mj-cs"/>
              </a:rPr>
              <a:t>Terms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2B2DF-D17D-41C4-8D72-54751B780D1B}"/>
              </a:ext>
            </a:extLst>
          </p:cNvPr>
          <p:cNvSpPr txBox="1"/>
          <p:nvPr/>
        </p:nvSpPr>
        <p:spPr>
          <a:xfrm>
            <a:off x="351696" y="1373917"/>
            <a:ext cx="7476206" cy="400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i="0" u="none" strike="noStrike" dirty="0">
                <a:effectLst/>
              </a:rPr>
              <a:t>The Stunning Side of 60 </a:t>
            </a:r>
            <a:r>
              <a:rPr lang="en-US" sz="1600" b="0" i="0" u="none" strike="noStrike" dirty="0">
                <a:effectLst/>
              </a:rPr>
              <a:t>episodes can contain more than one ad (Package A) as long as there is no competing company, product or service.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b="0" dirty="0"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0" i="0" u="none" strike="noStrike" dirty="0">
                <a:effectLst/>
              </a:rPr>
              <a:t>Full Payment is required for both packages at the beginning of the agreement with </a:t>
            </a:r>
            <a:r>
              <a:rPr lang="en-US" sz="1600" b="1" i="0" u="none" strike="noStrike" dirty="0">
                <a:effectLst/>
              </a:rPr>
              <a:t>The</a:t>
            </a:r>
            <a:r>
              <a:rPr lang="en-US" sz="1600" b="0" i="0" u="none" strike="noStrike" dirty="0">
                <a:effectLst/>
              </a:rPr>
              <a:t> </a:t>
            </a:r>
            <a:r>
              <a:rPr lang="en-US" sz="1600" b="1" i="0" u="none" strike="noStrike" dirty="0">
                <a:effectLst/>
              </a:rPr>
              <a:t>Stunning Side of 60 </a:t>
            </a:r>
            <a:r>
              <a:rPr lang="en-US" sz="1600" b="0" i="0" u="none" strike="noStrike" dirty="0">
                <a:effectLst/>
              </a:rPr>
              <a:t>Host for the ad and </a:t>
            </a:r>
            <a:r>
              <a:rPr lang="en-US" sz="1600" dirty="0"/>
              <a:t>guest interview.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b="0" i="0" u="none" strike="noStrike" dirty="0"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0" i="0" u="none" strike="noStrike" dirty="0">
                <a:effectLst/>
              </a:rPr>
              <a:t>All ads are written by the guest and recorded by a </a:t>
            </a:r>
            <a:r>
              <a:rPr lang="en-US" sz="1600" b="1" i="0" u="none" strike="noStrike" dirty="0">
                <a:effectLst/>
              </a:rPr>
              <a:t>The Stunning Side of 60 </a:t>
            </a:r>
            <a:r>
              <a:rPr lang="en-US" sz="1600" b="0" i="0" u="none" strike="noStrike" dirty="0">
                <a:effectLst/>
              </a:rPr>
              <a:t>representative. Guests are also </a:t>
            </a:r>
            <a:r>
              <a:rPr lang="en-US" sz="1600" dirty="0"/>
              <a:t>welcome to provide a written and recorded ad directly to the host.</a:t>
            </a:r>
            <a:endParaRPr lang="en-US" sz="1600" b="0" i="0" u="none" strike="noStrike" dirty="0"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All guest interviews are pre-recorded before airing. Host utilizes a professional </a:t>
            </a:r>
            <a:r>
              <a:rPr lang="en-US" sz="1600" dirty="0" err="1"/>
              <a:t>Musysic</a:t>
            </a:r>
            <a:r>
              <a:rPr lang="en-US" sz="1600" dirty="0"/>
              <a:t> microphone and guests are encouraged to utilize Free HD Conference Call which has high definition recording capabilities</a:t>
            </a:r>
            <a:r>
              <a:rPr lang="en-US" sz="1800" dirty="0"/>
              <a:t>.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0ABCBB-501C-47C3-A151-1D1BEA7737CF}"/>
              </a:ext>
            </a:extLst>
          </p:cNvPr>
          <p:cNvSpPr/>
          <p:nvPr/>
        </p:nvSpPr>
        <p:spPr>
          <a:xfrm>
            <a:off x="488491" y="-229229"/>
            <a:ext cx="3443580" cy="35188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A70C58-6D79-4361-AE6F-90F72FA192A9}"/>
              </a:ext>
            </a:extLst>
          </p:cNvPr>
          <p:cNvSpPr/>
          <p:nvPr/>
        </p:nvSpPr>
        <p:spPr>
          <a:xfrm>
            <a:off x="1617457" y="518801"/>
            <a:ext cx="1658090" cy="16665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3A17EB-D50B-455B-A327-0472841CFD40}"/>
              </a:ext>
            </a:extLst>
          </p:cNvPr>
          <p:cNvSpPr/>
          <p:nvPr/>
        </p:nvSpPr>
        <p:spPr>
          <a:xfrm>
            <a:off x="2684455" y="1857651"/>
            <a:ext cx="1903106" cy="204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AEA12B-74FD-478E-B341-622874EFE84B}"/>
              </a:ext>
            </a:extLst>
          </p:cNvPr>
          <p:cNvSpPr/>
          <p:nvPr/>
        </p:nvSpPr>
        <p:spPr>
          <a:xfrm>
            <a:off x="3275547" y="143525"/>
            <a:ext cx="1783645" cy="1856592"/>
          </a:xfrm>
          <a:prstGeom prst="ellipse">
            <a:avLst/>
          </a:prstGeom>
          <a:solidFill>
            <a:srgbClr val="EE9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571DD-C0FB-40D7-AEFA-6A29AA97D269}"/>
              </a:ext>
            </a:extLst>
          </p:cNvPr>
          <p:cNvSpPr/>
          <p:nvPr/>
        </p:nvSpPr>
        <p:spPr>
          <a:xfrm>
            <a:off x="222551" y="1102719"/>
            <a:ext cx="11746897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IT IS MY PLEASURE TO PARTNER WITH YOU IN SHARING WITH THE WORLD WHAT YOU DO AND HOW YOU ARE MAKING AN IMPACT IN YOUR COMMUNITY</a:t>
            </a:r>
            <a:r>
              <a:rPr lang="en-US" sz="32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3DDBE4-6343-4388-B103-7901FC74F8FC}"/>
              </a:ext>
            </a:extLst>
          </p:cNvPr>
          <p:cNvSpPr/>
          <p:nvPr/>
        </p:nvSpPr>
        <p:spPr>
          <a:xfrm>
            <a:off x="932668" y="3850356"/>
            <a:ext cx="443386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Information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www</a:t>
            </a:r>
            <a:r>
              <a:rPr lang="en-US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.BeU2thefull.com/FMsponsorships</a:t>
            </a:r>
            <a:endParaRPr lang="en-US" sz="19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Janice Thorne | 240-706-1297</a:t>
            </a:r>
          </a:p>
        </p:txBody>
      </p:sp>
      <p:pic>
        <p:nvPicPr>
          <p:cNvPr id="18" name="Picture 1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FFCA1DA-4E5E-4403-8CA0-71475997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3528" y="2593614"/>
            <a:ext cx="2836142" cy="4050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567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4575</TotalTime>
  <Words>795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Freestyle Script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mcmillian</dc:creator>
  <cp:lastModifiedBy>janice mcmillian</cp:lastModifiedBy>
  <cp:revision>108</cp:revision>
  <dcterms:created xsi:type="dcterms:W3CDTF">2020-02-21T23:54:52Z</dcterms:created>
  <dcterms:modified xsi:type="dcterms:W3CDTF">2022-02-03T22:09:36Z</dcterms:modified>
</cp:coreProperties>
</file>